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8"/>
  </p:notesMasterIdLst>
  <p:sldIdLst>
    <p:sldId id="256" r:id="rId2"/>
    <p:sldId id="308" r:id="rId3"/>
    <p:sldId id="293" r:id="rId4"/>
    <p:sldId id="290" r:id="rId5"/>
    <p:sldId id="292" r:id="rId6"/>
    <p:sldId id="301" r:id="rId7"/>
    <p:sldId id="303" r:id="rId8"/>
    <p:sldId id="298" r:id="rId9"/>
    <p:sldId id="265" r:id="rId10"/>
    <p:sldId id="276" r:id="rId11"/>
    <p:sldId id="275" r:id="rId12"/>
    <p:sldId id="307" r:id="rId13"/>
    <p:sldId id="304" r:id="rId14"/>
    <p:sldId id="305" r:id="rId15"/>
    <p:sldId id="306" r:id="rId16"/>
    <p:sldId id="309" r:id="rId17"/>
  </p:sldIdLst>
  <p:sldSz cx="9144000" cy="6858000" type="overhead"/>
  <p:notesSz cx="9144000" cy="6858000"/>
  <p:defaultTextStyle>
    <a:defPPr>
      <a:defRPr lang="es-P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es-PA"/>
          </a:p>
        </p:txBody>
      </p:sp>
      <p:sp>
        <p:nvSpPr>
          <p:cNvPr id="3" name="2 Marcador de fecha"/>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pPr>
              <a:defRPr/>
            </a:pPr>
            <a:fld id="{373FF87E-D859-4D46-A29E-F049D4463EEA}" type="datetimeFigureOut">
              <a:rPr lang="es-PA"/>
              <a:pPr>
                <a:defRPr/>
              </a:pPr>
              <a:t>2017-10-25</a:t>
            </a:fld>
            <a:endParaRPr lang="es-PA"/>
          </a:p>
        </p:txBody>
      </p:sp>
      <p:sp>
        <p:nvSpPr>
          <p:cNvPr id="4" name="3 Marcador de imagen de diapositiva"/>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s-PA" noProof="0" smtClean="0"/>
          </a:p>
        </p:txBody>
      </p:sp>
      <p:sp>
        <p:nvSpPr>
          <p:cNvPr id="5" name="4 Marcador de notas"/>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A" noProof="0" smtClean="0"/>
          </a:p>
        </p:txBody>
      </p:sp>
      <p:sp>
        <p:nvSpPr>
          <p:cNvPr id="6" name="5 Marcador de pie de página"/>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pPr>
              <a:defRPr/>
            </a:pPr>
            <a:endParaRPr lang="es-PA"/>
          </a:p>
        </p:txBody>
      </p:sp>
      <p:sp>
        <p:nvSpPr>
          <p:cNvPr id="7" name="6 Marcador de número de diapositiva"/>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pPr>
              <a:defRPr/>
            </a:pPr>
            <a:fld id="{42CA8A1D-0331-4C68-8598-F1ACAAD87D3C}" type="slidenum">
              <a:rPr lang="es-PA"/>
              <a:pPr>
                <a:defRPr/>
              </a:pPr>
              <a:t>‹Nº›</a:t>
            </a:fld>
            <a:endParaRPr lang="es-PA"/>
          </a:p>
        </p:txBody>
      </p:sp>
    </p:spTree>
    <p:extLst>
      <p:ext uri="{BB962C8B-B14F-4D97-AF65-F5344CB8AC3E}">
        <p14:creationId xmlns:p14="http://schemas.microsoft.com/office/powerpoint/2010/main" val="718348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pPr>
              <a:defRPr/>
            </a:pPr>
            <a:fld id="{42CA8A1D-0331-4C68-8598-F1ACAAD87D3C}" type="slidenum">
              <a:rPr lang="es-PA" smtClean="0"/>
              <a:pPr>
                <a:defRPr/>
              </a:pPr>
              <a:t>2</a:t>
            </a:fld>
            <a:endParaRPr lang="es-PA"/>
          </a:p>
        </p:txBody>
      </p:sp>
    </p:spTree>
    <p:extLst>
      <p:ext uri="{BB962C8B-B14F-4D97-AF65-F5344CB8AC3E}">
        <p14:creationId xmlns:p14="http://schemas.microsoft.com/office/powerpoint/2010/main" val="1316210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pPr>
              <a:defRPr/>
            </a:pPr>
            <a:fld id="{24A740EF-7301-4B62-9802-CF3A24EE34AB}" type="datetimeFigureOut">
              <a:rPr lang="es-PA" smtClean="0"/>
              <a:pPr>
                <a:defRPr/>
              </a:pPr>
              <a:t>2017-10-25</a:t>
            </a:fld>
            <a:endParaRPr lang="es-PA"/>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PA"/>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572130F9-E702-437F-A051-CF209EC7A258}" type="slidenum">
              <a:rPr lang="es-PA" smtClean="0"/>
              <a:pPr>
                <a:defRPr/>
              </a:pPr>
              <a:t>‹Nº›</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9A9310A5-8A66-4FE7-A051-A090FA75550F}" type="datetimeFigureOut">
              <a:rPr lang="es-PA" smtClean="0"/>
              <a:pPr>
                <a:defRPr/>
              </a:pPr>
              <a:t>2017-10-25</a:t>
            </a:fld>
            <a:endParaRPr lang="es-PA"/>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1A428F5C-1D01-483D-8C55-FCB377539DB7}" type="slidenum">
              <a:rPr lang="es-PA" smtClean="0"/>
              <a:pPr>
                <a:defRPr/>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EEA3D3A9-300D-4F85-A3E5-8E44C515336E}" type="datetimeFigureOut">
              <a:rPr lang="es-PA" smtClean="0"/>
              <a:pPr>
                <a:defRPr/>
              </a:pPr>
              <a:t>2017-10-25</a:t>
            </a:fld>
            <a:endParaRPr lang="es-PA"/>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EAB7BF04-8322-48DF-AEF4-587E9D61B53F}" type="slidenum">
              <a:rPr lang="es-PA" smtClean="0"/>
              <a:pPr>
                <a:defRPr/>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4FCD6739-BF12-45DE-AF9A-B641ABFFB48F}" type="datetimeFigureOut">
              <a:rPr lang="es-PA" smtClean="0"/>
              <a:pPr>
                <a:defRPr/>
              </a:pPr>
              <a:t>2017-10-25</a:t>
            </a:fld>
            <a:endParaRPr lang="es-PA"/>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081A0795-5F6A-4871-BD42-C968FA5B2BBA}" type="slidenum">
              <a:rPr lang="es-PA" smtClean="0"/>
              <a:pPr>
                <a:defRPr/>
              </a:pPr>
              <a:t>‹Nº›</a:t>
            </a:fld>
            <a:endParaRPr lang="es-PA"/>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82CC258E-2C33-45C2-A1A5-995FE396951E}" type="datetimeFigureOut">
              <a:rPr lang="es-PA" smtClean="0"/>
              <a:pPr>
                <a:defRPr/>
              </a:pPr>
              <a:t>2017-10-25</a:t>
            </a:fld>
            <a:endParaRPr lang="es-PA"/>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753BDD3B-496B-4188-83EC-6832F6B683FB}" type="slidenum">
              <a:rPr lang="es-PA" smtClean="0"/>
              <a:pPr>
                <a:defRPr/>
              </a:pPr>
              <a:t>‹Nº›</a:t>
            </a:fld>
            <a:endParaRPr lang="es-PA"/>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41627FB8-9B70-4136-96C2-D8AE84C5B86C}" type="datetimeFigureOut">
              <a:rPr lang="es-PA" smtClean="0"/>
              <a:pPr>
                <a:defRPr/>
              </a:pPr>
              <a:t>2017-10-25</a:t>
            </a:fld>
            <a:endParaRPr lang="es-PA"/>
          </a:p>
        </p:txBody>
      </p:sp>
      <p:sp>
        <p:nvSpPr>
          <p:cNvPr id="6" name="5 Marcador de pie de página"/>
          <p:cNvSpPr>
            <a:spLocks noGrp="1"/>
          </p:cNvSpPr>
          <p:nvPr>
            <p:ph type="ftr" sz="quarter" idx="11"/>
          </p:nvPr>
        </p:nvSpPr>
        <p:spPr/>
        <p:txBody>
          <a:bodyPr/>
          <a:lstStyle>
            <a:extLst/>
          </a:lstStyle>
          <a:p>
            <a:pPr>
              <a:defRPr/>
            </a:pPr>
            <a:endParaRPr lang="es-PA"/>
          </a:p>
        </p:txBody>
      </p:sp>
      <p:sp>
        <p:nvSpPr>
          <p:cNvPr id="7" name="6 Marcador de número de diapositiva"/>
          <p:cNvSpPr>
            <a:spLocks noGrp="1"/>
          </p:cNvSpPr>
          <p:nvPr>
            <p:ph type="sldNum" sz="quarter" idx="12"/>
          </p:nvPr>
        </p:nvSpPr>
        <p:spPr/>
        <p:txBody>
          <a:bodyPr/>
          <a:lstStyle>
            <a:extLst/>
          </a:lstStyle>
          <a:p>
            <a:pPr>
              <a:defRPr/>
            </a:pPr>
            <a:fld id="{5C45CBA7-19A4-4FF3-B601-09AB0D98FDDB}" type="slidenum">
              <a:rPr lang="es-PA" smtClean="0"/>
              <a:pPr>
                <a:defRPr/>
              </a:pPr>
              <a:t>‹Nº›</a:t>
            </a:fld>
            <a:endParaRPr lang="es-PA"/>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8757C172-51D8-4025-B49C-50762D5F9270}" type="datetimeFigureOut">
              <a:rPr lang="es-PA" smtClean="0"/>
              <a:pPr>
                <a:defRPr/>
              </a:pPr>
              <a:t>2017-10-25</a:t>
            </a:fld>
            <a:endParaRPr lang="es-PA"/>
          </a:p>
        </p:txBody>
      </p:sp>
      <p:sp>
        <p:nvSpPr>
          <p:cNvPr id="8" name="7 Marcador de pie de página"/>
          <p:cNvSpPr>
            <a:spLocks noGrp="1"/>
          </p:cNvSpPr>
          <p:nvPr>
            <p:ph type="ftr" sz="quarter" idx="11"/>
          </p:nvPr>
        </p:nvSpPr>
        <p:spPr/>
        <p:txBody>
          <a:bodyPr/>
          <a:lstStyle>
            <a:extLst/>
          </a:lstStyle>
          <a:p>
            <a:pPr>
              <a:defRPr/>
            </a:pPr>
            <a:endParaRPr lang="es-PA"/>
          </a:p>
        </p:txBody>
      </p:sp>
      <p:sp>
        <p:nvSpPr>
          <p:cNvPr id="9" name="8 Marcador de número de diapositiva"/>
          <p:cNvSpPr>
            <a:spLocks noGrp="1"/>
          </p:cNvSpPr>
          <p:nvPr>
            <p:ph type="sldNum" sz="quarter" idx="12"/>
          </p:nvPr>
        </p:nvSpPr>
        <p:spPr/>
        <p:txBody>
          <a:bodyPr/>
          <a:lstStyle>
            <a:extLst/>
          </a:lstStyle>
          <a:p>
            <a:pPr>
              <a:defRPr/>
            </a:pPr>
            <a:fld id="{E5511494-41B5-428B-A35B-386D72DB9B50}" type="slidenum">
              <a:rPr lang="es-PA" smtClean="0"/>
              <a:pPr>
                <a:defRPr/>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pPr>
              <a:defRPr/>
            </a:pPr>
            <a:fld id="{FE40AF50-4292-429D-BC97-3BE26BDC57E8}" type="datetimeFigureOut">
              <a:rPr lang="es-PA" smtClean="0"/>
              <a:pPr>
                <a:defRPr/>
              </a:pPr>
              <a:t>2017-10-25</a:t>
            </a:fld>
            <a:endParaRPr lang="es-PA"/>
          </a:p>
        </p:txBody>
      </p:sp>
      <p:sp>
        <p:nvSpPr>
          <p:cNvPr id="4" name="3 Marcador de pie de página"/>
          <p:cNvSpPr>
            <a:spLocks noGrp="1"/>
          </p:cNvSpPr>
          <p:nvPr>
            <p:ph type="ftr" sz="quarter" idx="11"/>
          </p:nvPr>
        </p:nvSpPr>
        <p:spPr/>
        <p:txBody>
          <a:bodyPr/>
          <a:lstStyle>
            <a:extLst/>
          </a:lstStyle>
          <a:p>
            <a:pPr>
              <a:defRPr/>
            </a:pPr>
            <a:endParaRPr lang="es-PA"/>
          </a:p>
        </p:txBody>
      </p:sp>
      <p:sp>
        <p:nvSpPr>
          <p:cNvPr id="5" name="4 Marcador de número de diapositiva"/>
          <p:cNvSpPr>
            <a:spLocks noGrp="1"/>
          </p:cNvSpPr>
          <p:nvPr>
            <p:ph type="sldNum" sz="quarter" idx="12"/>
          </p:nvPr>
        </p:nvSpPr>
        <p:spPr/>
        <p:txBody>
          <a:bodyPr/>
          <a:lstStyle>
            <a:extLst/>
          </a:lstStyle>
          <a:p>
            <a:pPr>
              <a:defRPr/>
            </a:pPr>
            <a:fld id="{4BF59417-63B6-4705-82EB-7CE01EE19D60}" type="slidenum">
              <a:rPr lang="es-PA" smtClean="0"/>
              <a:pPr>
                <a:defRPr/>
              </a:pPr>
              <a:t>‹Nº›</a:t>
            </a:fld>
            <a:endParaRPr lang="es-PA"/>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fld id="{BE81E8D8-CCB5-43AC-B241-8F97C48F5A79}" type="datetimeFigureOut">
              <a:rPr lang="es-PA" smtClean="0"/>
              <a:pPr>
                <a:defRPr/>
              </a:pPr>
              <a:t>2017-10-25</a:t>
            </a:fld>
            <a:endParaRPr lang="es-PA"/>
          </a:p>
        </p:txBody>
      </p:sp>
      <p:sp>
        <p:nvSpPr>
          <p:cNvPr id="3" name="2 Marcador de pie de página"/>
          <p:cNvSpPr>
            <a:spLocks noGrp="1"/>
          </p:cNvSpPr>
          <p:nvPr>
            <p:ph type="ftr" sz="quarter" idx="11"/>
          </p:nvPr>
        </p:nvSpPr>
        <p:spPr/>
        <p:txBody>
          <a:bodyPr/>
          <a:lstStyle>
            <a:extLst/>
          </a:lstStyle>
          <a:p>
            <a:pPr>
              <a:defRPr/>
            </a:pPr>
            <a:endParaRPr lang="es-PA"/>
          </a:p>
        </p:txBody>
      </p:sp>
      <p:sp>
        <p:nvSpPr>
          <p:cNvPr id="4" name="3 Marcador de número de diapositiva"/>
          <p:cNvSpPr>
            <a:spLocks noGrp="1"/>
          </p:cNvSpPr>
          <p:nvPr>
            <p:ph type="sldNum" sz="quarter" idx="12"/>
          </p:nvPr>
        </p:nvSpPr>
        <p:spPr/>
        <p:txBody>
          <a:bodyPr/>
          <a:lstStyle>
            <a:extLst/>
          </a:lstStyle>
          <a:p>
            <a:pPr>
              <a:defRPr/>
            </a:pPr>
            <a:fld id="{D2B5E788-3CB1-410E-BB8A-41C3D588E88F}" type="slidenum">
              <a:rPr lang="es-PA" smtClean="0"/>
              <a:pPr>
                <a:defRPr/>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pPr>
              <a:defRPr/>
            </a:pPr>
            <a:fld id="{1CB08A00-C9EE-47A3-8D82-B9A613976DB7}" type="datetimeFigureOut">
              <a:rPr lang="es-PA" smtClean="0"/>
              <a:pPr>
                <a:defRPr/>
              </a:pPr>
              <a:t>2017-10-25</a:t>
            </a:fld>
            <a:endParaRPr lang="es-PA"/>
          </a:p>
        </p:txBody>
      </p:sp>
      <p:sp>
        <p:nvSpPr>
          <p:cNvPr id="6" name="5 Marcador de pie de página"/>
          <p:cNvSpPr>
            <a:spLocks noGrp="1"/>
          </p:cNvSpPr>
          <p:nvPr>
            <p:ph type="ftr" sz="quarter" idx="11"/>
          </p:nvPr>
        </p:nvSpPr>
        <p:spPr/>
        <p:txBody>
          <a:bodyPr/>
          <a:lstStyle>
            <a:extLst/>
          </a:lstStyle>
          <a:p>
            <a:pPr>
              <a:defRPr/>
            </a:pPr>
            <a:endParaRPr lang="es-PA"/>
          </a:p>
        </p:txBody>
      </p:sp>
      <p:sp>
        <p:nvSpPr>
          <p:cNvPr id="7" name="6 Marcador de número de diapositiva"/>
          <p:cNvSpPr>
            <a:spLocks noGrp="1"/>
          </p:cNvSpPr>
          <p:nvPr>
            <p:ph type="sldNum" sz="quarter" idx="12"/>
          </p:nvPr>
        </p:nvSpPr>
        <p:spPr/>
        <p:txBody>
          <a:bodyPr/>
          <a:lstStyle>
            <a:extLst/>
          </a:lstStyle>
          <a:p>
            <a:pPr>
              <a:defRPr/>
            </a:pPr>
            <a:fld id="{2FCA9C83-99F1-4E1A-8F7B-02B98EDF4FEA}" type="slidenum">
              <a:rPr lang="es-PA" smtClean="0"/>
              <a:pPr>
                <a:defRPr/>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pPr>
              <a:defRPr/>
            </a:pPr>
            <a:fld id="{574C7AC3-D9A1-4825-B74B-84C14CFAB2FE}" type="datetimeFigureOut">
              <a:rPr lang="es-PA" smtClean="0"/>
              <a:pPr>
                <a:defRPr/>
              </a:pPr>
              <a:t>2017-10-25</a:t>
            </a:fld>
            <a:endParaRPr lang="es-PA"/>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s-PA"/>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pPr>
              <a:defRPr/>
            </a:pPr>
            <a:fld id="{372B4D98-4182-4A01-BE21-2102DFB04305}" type="slidenum">
              <a:rPr lang="es-PA" smtClean="0"/>
              <a:pPr>
                <a:defRPr/>
              </a:pPr>
              <a:t>‹Nº›</a:t>
            </a:fld>
            <a:endParaRPr lang="es-PA"/>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0A299C84-6503-423C-AA1F-2E81FA24A820}" type="datetimeFigureOut">
              <a:rPr lang="es-PA" smtClean="0"/>
              <a:pPr>
                <a:defRPr/>
              </a:pPr>
              <a:t>2017-10-25</a:t>
            </a:fld>
            <a:endParaRPr lang="es-PA"/>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PA"/>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EBB1836-CC41-4641-8679-52760A0942E8}" type="slidenum">
              <a:rPr lang="es-PA" smtClean="0"/>
              <a:pPr>
                <a:defRPr/>
              </a:pPr>
              <a:t>‹Nº›</a:t>
            </a:fld>
            <a:endParaRPr lang="es-PA"/>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tf.nist.gov/si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85800" y="1628775"/>
            <a:ext cx="7772400" cy="1971675"/>
          </a:xfrm>
        </p:spPr>
        <p:txBody>
          <a:bodyPr>
            <a:normAutofit/>
          </a:bodyPr>
          <a:lstStyle/>
          <a:p>
            <a:pPr marL="182880" indent="0" eaLnBrk="1" hangingPunct="1">
              <a:buNone/>
            </a:pPr>
            <a:r>
              <a:rPr lang="en-US" altLang="es-PA" b="1" dirty="0" smtClean="0">
                <a:latin typeface="Calibri" panose="020F0502020204030204" pitchFamily="34" charset="0"/>
              </a:rPr>
              <a:t>Report of Activities in SIM and Working Group meeting </a:t>
            </a:r>
          </a:p>
        </p:txBody>
      </p:sp>
      <p:sp>
        <p:nvSpPr>
          <p:cNvPr id="2051" name="2 Subtítulo"/>
          <p:cNvSpPr>
            <a:spLocks noGrp="1"/>
          </p:cNvSpPr>
          <p:nvPr>
            <p:ph type="subTitle" idx="1"/>
          </p:nvPr>
        </p:nvSpPr>
        <p:spPr/>
        <p:txBody>
          <a:bodyPr>
            <a:normAutofit/>
          </a:bodyPr>
          <a:lstStyle/>
          <a:p>
            <a:pPr eaLnBrk="1" hangingPunct="1"/>
            <a:r>
              <a:rPr lang="en-US" altLang="es-PA" sz="2400" dirty="0" smtClean="0">
                <a:solidFill>
                  <a:schemeClr val="tx1"/>
                </a:solidFill>
                <a:latin typeface="Calibri" panose="020F0502020204030204" pitchFamily="34" charset="0"/>
              </a:rPr>
              <a:t>Raul Fernando Solis </a:t>
            </a:r>
            <a:r>
              <a:rPr lang="en-US" altLang="es-PA" sz="2400" dirty="0" err="1" smtClean="0">
                <a:solidFill>
                  <a:schemeClr val="tx1"/>
                </a:solidFill>
                <a:latin typeface="Calibri" panose="020F0502020204030204" pitchFamily="34" charset="0"/>
              </a:rPr>
              <a:t>Betancur</a:t>
            </a:r>
            <a:endParaRPr lang="en-US" altLang="es-PA" sz="2400" dirty="0" smtClean="0">
              <a:solidFill>
                <a:schemeClr val="tx1"/>
              </a:solidFill>
              <a:latin typeface="Calibri" panose="020F0502020204030204" pitchFamily="34" charset="0"/>
            </a:endParaRPr>
          </a:p>
          <a:p>
            <a:pPr eaLnBrk="1" hangingPunct="1"/>
            <a:r>
              <a:rPr lang="en-US" altLang="es-PA" sz="2400" dirty="0" smtClean="0">
                <a:solidFill>
                  <a:schemeClr val="tx1"/>
                </a:solidFill>
                <a:latin typeface="Calibri" panose="020F0502020204030204" pitchFamily="34" charset="0"/>
              </a:rPr>
              <a:t>Chair of the SIM Time and Frequency Working Group.</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1909131" cy="12576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Marcador de contenido"/>
          <p:cNvSpPr>
            <a:spLocks noGrp="1"/>
          </p:cNvSpPr>
          <p:nvPr>
            <p:ph idx="1"/>
          </p:nvPr>
        </p:nvSpPr>
        <p:spPr>
          <a:xfrm>
            <a:off x="457200" y="1600200"/>
            <a:ext cx="8229600" cy="4852988"/>
          </a:xfrm>
        </p:spPr>
        <p:txBody>
          <a:bodyPr/>
          <a:lstStyle/>
          <a:p>
            <a:pPr eaLnBrk="1" hangingPunct="1"/>
            <a:r>
              <a:rPr lang="en-US" altLang="es-PA" sz="2800" dirty="0" smtClean="0"/>
              <a:t>First group (G1): USNO and NIST.</a:t>
            </a:r>
          </a:p>
          <a:p>
            <a:pPr eaLnBrk="1" hangingPunct="1"/>
            <a:r>
              <a:rPr lang="en-US" altLang="es-PA" sz="2800" dirty="0" smtClean="0"/>
              <a:t>Second group (G2): is divided in two rounds:</a:t>
            </a:r>
          </a:p>
          <a:p>
            <a:pPr lvl="1" eaLnBrk="1" hangingPunct="1"/>
            <a:r>
              <a:rPr lang="en-US" altLang="es-PA" sz="2400" dirty="0" smtClean="0"/>
              <a:t>Round 1: NRC, CENAM and CENAMEP.</a:t>
            </a:r>
          </a:p>
          <a:p>
            <a:pPr lvl="1" eaLnBrk="1" hangingPunct="1"/>
            <a:r>
              <a:rPr lang="en-US" altLang="es-PA" sz="2400" dirty="0" smtClean="0"/>
              <a:t>Round 2: ONRJ, INMETRO and INTI.</a:t>
            </a:r>
            <a:endParaRPr lang="en-US" altLang="es-PA" sz="2800" dirty="0" smtClean="0"/>
          </a:p>
          <a:p>
            <a:pPr eaLnBrk="1" hangingPunct="1"/>
            <a:r>
              <a:rPr lang="en-US" altLang="es-PA" sz="2800" dirty="0" smtClean="0"/>
              <a:t>In the second group, the round 1 is finished. We are expecting the starting of the round 2 calibration campaign</a:t>
            </a:r>
            <a:r>
              <a:rPr lang="en-US" altLang="es-PA" sz="2800" dirty="0" smtClean="0"/>
              <a:t>.</a:t>
            </a:r>
          </a:p>
          <a:p>
            <a:pPr eaLnBrk="1" hangingPunct="1"/>
            <a:r>
              <a:rPr lang="en-US" altLang="es-PA" sz="2800" dirty="0" smtClean="0"/>
              <a:t>This calibration campaign involved a lot of work by Dr. Stefania </a:t>
            </a:r>
            <a:r>
              <a:rPr lang="en-US" altLang="es-PA" sz="2800" dirty="0" err="1" smtClean="0"/>
              <a:t>Römisch</a:t>
            </a:r>
            <a:r>
              <a:rPr lang="en-US" altLang="es-PA" sz="2800" dirty="0" smtClean="0"/>
              <a:t> as responsible of </a:t>
            </a:r>
            <a:r>
              <a:rPr lang="en-US" altLang="es-PA" sz="2800" smtClean="0"/>
              <a:t>this campaign.</a:t>
            </a:r>
            <a:endParaRPr lang="en-US" altLang="es-PA" sz="2800" dirty="0" smtClean="0"/>
          </a:p>
        </p:txBody>
      </p:sp>
      <p:sp>
        <p:nvSpPr>
          <p:cNvPr id="9218" name="1 Título"/>
          <p:cNvSpPr>
            <a:spLocks noGrp="1"/>
          </p:cNvSpPr>
          <p:nvPr>
            <p:ph type="title"/>
          </p:nvPr>
        </p:nvSpPr>
        <p:spPr>
          <a:xfrm>
            <a:off x="1379538" y="274638"/>
            <a:ext cx="7307262" cy="1143000"/>
          </a:xfrm>
        </p:spPr>
        <p:txBody>
          <a:bodyPr>
            <a:normAutofit/>
          </a:bodyPr>
          <a:lstStyle/>
          <a:p>
            <a:pPr eaLnBrk="1" hangingPunct="1">
              <a:defRPr/>
            </a:pPr>
            <a:r>
              <a:rPr lang="en-US" altLang="es-PA" dirty="0" smtClean="0">
                <a:effectLst>
                  <a:outerShdw blurRad="38100" dist="38100" dir="2700000" algn="tl">
                    <a:srgbClr val="000000">
                      <a:alpha val="43137"/>
                    </a:srgbClr>
                  </a:outerShdw>
                </a:effectLst>
              </a:rPr>
              <a:t>Receiver calibration campaign</a:t>
            </a: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Marcador de contenido"/>
          <p:cNvSpPr>
            <a:spLocks noGrp="1"/>
          </p:cNvSpPr>
          <p:nvPr>
            <p:ph idx="1"/>
          </p:nvPr>
        </p:nvSpPr>
        <p:spPr>
          <a:xfrm>
            <a:off x="457200" y="1600200"/>
            <a:ext cx="8229600" cy="4925144"/>
          </a:xfrm>
        </p:spPr>
        <p:txBody>
          <a:bodyPr>
            <a:normAutofit/>
          </a:bodyPr>
          <a:lstStyle/>
          <a:p>
            <a:pPr eaLnBrk="1" hangingPunct="1"/>
            <a:r>
              <a:rPr lang="en-US" altLang="es-PA" sz="2800" dirty="0" smtClean="0"/>
              <a:t>NIST administrates and supports the Time and Frequency Working Group Web page (</a:t>
            </a:r>
            <a:r>
              <a:rPr lang="en-US" altLang="es-PA" sz="2800" dirty="0" smtClean="0">
                <a:hlinkClick r:id="rId2"/>
              </a:rPr>
              <a:t>http://tf.nist.gov/sim</a:t>
            </a:r>
            <a:r>
              <a:rPr lang="en-US" altLang="es-PA" sz="2800" dirty="0" smtClean="0"/>
              <a:t>).</a:t>
            </a:r>
          </a:p>
          <a:p>
            <a:pPr eaLnBrk="1" hangingPunct="1"/>
            <a:r>
              <a:rPr lang="en-US" altLang="es-PA" sz="2800" dirty="0" smtClean="0"/>
              <a:t>Keeps information generated from the WG activities:</a:t>
            </a:r>
          </a:p>
          <a:p>
            <a:pPr lvl="1" eaLnBrk="1" hangingPunct="1"/>
            <a:r>
              <a:rPr lang="en-US" altLang="es-PA" sz="2400" dirty="0" smtClean="0"/>
              <a:t>Publications &amp; meetings.</a:t>
            </a:r>
          </a:p>
          <a:p>
            <a:pPr lvl="1" eaLnBrk="1" hangingPunct="1"/>
            <a:r>
              <a:rPr lang="en-US" altLang="es-PA" sz="2400" dirty="0" smtClean="0"/>
              <a:t>Comparisons (Time Network, SIM time scale and NTP).</a:t>
            </a:r>
          </a:p>
          <a:p>
            <a:pPr lvl="1" eaLnBrk="1" hangingPunct="1"/>
            <a:r>
              <a:rPr lang="en-US" altLang="es-PA" sz="2400" dirty="0" smtClean="0"/>
              <a:t>National Web clocks from SIM and</a:t>
            </a:r>
          </a:p>
          <a:p>
            <a:pPr lvl="1" eaLnBrk="1" hangingPunct="1"/>
            <a:r>
              <a:rPr lang="en-US" altLang="es-PA" sz="2400" dirty="0" smtClean="0"/>
              <a:t>extra information about other NMI and organizations.</a:t>
            </a:r>
          </a:p>
          <a:p>
            <a:pPr eaLnBrk="1" hangingPunct="1"/>
            <a:r>
              <a:rPr lang="en-US" altLang="es-PA" sz="2800" dirty="0" smtClean="0"/>
              <a:t>We think that being transparent and sharing the knowledge is the best way to advance.</a:t>
            </a:r>
          </a:p>
        </p:txBody>
      </p:sp>
      <p:sp>
        <p:nvSpPr>
          <p:cNvPr id="14338" name="1 Título"/>
          <p:cNvSpPr>
            <a:spLocks noGrp="1"/>
          </p:cNvSpPr>
          <p:nvPr>
            <p:ph type="title"/>
          </p:nvPr>
        </p:nvSpPr>
        <p:spPr>
          <a:xfrm>
            <a:off x="1379538" y="274638"/>
            <a:ext cx="7307262" cy="1143000"/>
          </a:xfrm>
        </p:spPr>
        <p:txBody>
          <a:bodyPr/>
          <a:lstStyle/>
          <a:p>
            <a:pPr eaLnBrk="1" hangingPunct="1">
              <a:defRPr/>
            </a:pPr>
            <a:r>
              <a:rPr lang="en-US" altLang="es-PA" dirty="0">
                <a:effectLst>
                  <a:outerShdw blurRad="38100" dist="38100" dir="2700000" algn="tl">
                    <a:srgbClr val="000000">
                      <a:alpha val="43137"/>
                    </a:srgbClr>
                  </a:outerShdw>
                </a:effectLst>
              </a:rPr>
              <a:t>Group webpage</a:t>
            </a:r>
            <a:endParaRPr lang="en-US" altLang="es-PA" dirty="0" smtClean="0">
              <a:effectLst>
                <a:outerShdw blurRad="38100" dist="38100" dir="2700000" algn="tl">
                  <a:srgbClr val="000000">
                    <a:alpha val="43137"/>
                  </a:srgbClr>
                </a:outerShdw>
              </a:effectLst>
            </a:endParaRP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Marcador de contenido"/>
          <p:cNvSpPr>
            <a:spLocks noGrp="1"/>
          </p:cNvSpPr>
          <p:nvPr>
            <p:ph idx="1"/>
          </p:nvPr>
        </p:nvSpPr>
        <p:spPr>
          <a:xfrm>
            <a:off x="457200" y="1600200"/>
            <a:ext cx="8229600" cy="4925144"/>
          </a:xfrm>
        </p:spPr>
        <p:txBody>
          <a:bodyPr>
            <a:normAutofit/>
          </a:bodyPr>
          <a:lstStyle/>
          <a:p>
            <a:pPr eaLnBrk="1" hangingPunct="1"/>
            <a:r>
              <a:rPr lang="en-US" altLang="es-PA" sz="2800" dirty="0" smtClean="0"/>
              <a:t>NIST invited metrologists from SIM to participate in their Time and Frequency Metrology Seminar in Boulder in 2016.</a:t>
            </a:r>
          </a:p>
          <a:p>
            <a:pPr eaLnBrk="1" hangingPunct="1"/>
            <a:r>
              <a:rPr lang="en-US" altLang="es-PA" sz="2800" dirty="0" smtClean="0"/>
              <a:t>The Workshop on Time and Frequency of the T&amp;F Working Group in Bogota in 2017.</a:t>
            </a:r>
          </a:p>
        </p:txBody>
      </p:sp>
      <p:sp>
        <p:nvSpPr>
          <p:cNvPr id="14338" name="1 Título"/>
          <p:cNvSpPr>
            <a:spLocks noGrp="1"/>
          </p:cNvSpPr>
          <p:nvPr>
            <p:ph type="title"/>
          </p:nvPr>
        </p:nvSpPr>
        <p:spPr>
          <a:xfrm>
            <a:off x="1379538" y="274638"/>
            <a:ext cx="7307262" cy="1143000"/>
          </a:xfrm>
        </p:spPr>
        <p:txBody>
          <a:bodyPr/>
          <a:lstStyle/>
          <a:p>
            <a:pPr eaLnBrk="1" hangingPunct="1">
              <a:defRPr/>
            </a:pPr>
            <a:r>
              <a:rPr lang="en-US" altLang="es-PA" dirty="0" smtClean="0">
                <a:effectLst>
                  <a:outerShdw blurRad="38100" dist="38100" dir="2700000" algn="tl">
                    <a:srgbClr val="000000">
                      <a:alpha val="43137"/>
                    </a:srgbClr>
                  </a:outerShdw>
                </a:effectLst>
              </a:rPr>
              <a:t>Trainings in SIM</a:t>
            </a:r>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715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p:txBody>
          <a:bodyPr>
            <a:normAutofit/>
          </a:bodyPr>
          <a:lstStyle/>
          <a:p>
            <a:pPr eaLnBrk="1" hangingPunct="1">
              <a:defRPr/>
            </a:pPr>
            <a:r>
              <a:rPr lang="en-US" altLang="es-PA" sz="2800" dirty="0" smtClean="0"/>
              <a:t>UTE (DI from Uruguay) show interest in become the DI in Time and Frequency and start to participating in UTC in the year 2018 (they come back to the SIMTN in September of 2017).</a:t>
            </a:r>
          </a:p>
          <a:p>
            <a:pPr eaLnBrk="1" hangingPunct="1">
              <a:defRPr/>
            </a:pPr>
            <a:r>
              <a:rPr lang="en-US" altLang="es-PA" sz="2800" dirty="0" smtClean="0"/>
              <a:t>We estimate that between 2018 and 2019 SIM will have 11 time laboratories participating in UTC.</a:t>
            </a:r>
          </a:p>
          <a:p>
            <a:pPr eaLnBrk="1" hangingPunct="1">
              <a:defRPr/>
            </a:pPr>
            <a:r>
              <a:rPr lang="en-US" altLang="es-PA" sz="2800" dirty="0" smtClean="0"/>
              <a:t>With the incoming emergent technologies, our WG will be one of the most strategic WG in SIM.  We must keep working together for the benefit of our inhabitants. </a:t>
            </a:r>
          </a:p>
          <a:p>
            <a:pPr marL="0" indent="0" eaLnBrk="1" hangingPunct="1">
              <a:buFont typeface="Arial" charset="0"/>
              <a:buNone/>
              <a:defRPr/>
            </a:pPr>
            <a:endParaRPr lang="en-US" altLang="es-PA" sz="2800" dirty="0" smtClean="0"/>
          </a:p>
        </p:txBody>
      </p:sp>
      <p:sp>
        <p:nvSpPr>
          <p:cNvPr id="16386" name="1 Título"/>
          <p:cNvSpPr>
            <a:spLocks noGrp="1"/>
          </p:cNvSpPr>
          <p:nvPr>
            <p:ph type="title"/>
          </p:nvPr>
        </p:nvSpPr>
        <p:spPr>
          <a:xfrm>
            <a:off x="1379538" y="274638"/>
            <a:ext cx="7307262" cy="1143000"/>
          </a:xfrm>
        </p:spPr>
        <p:txBody>
          <a:bodyPr/>
          <a:lstStyle/>
          <a:p>
            <a:pPr eaLnBrk="1" hangingPunct="1">
              <a:defRPr/>
            </a:pPr>
            <a:r>
              <a:rPr lang="en-US" altLang="es-PA" dirty="0" smtClean="0">
                <a:effectLst>
                  <a:outerShdw blurRad="38100" dist="38100" dir="2700000" algn="tl">
                    <a:srgbClr val="000000">
                      <a:alpha val="43137"/>
                    </a:srgbClr>
                  </a:outerShdw>
                </a:effectLst>
              </a:rPr>
              <a:t>Future</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2317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57200" y="1481328"/>
            <a:ext cx="8363272" cy="4900000"/>
          </a:xfrm>
        </p:spPr>
        <p:txBody>
          <a:bodyPr>
            <a:normAutofit/>
          </a:bodyPr>
          <a:lstStyle/>
          <a:p>
            <a:pPr>
              <a:defRPr/>
            </a:pPr>
            <a:r>
              <a:rPr lang="en-US" altLang="es-PA" sz="2800" dirty="0" smtClean="0"/>
              <a:t>With the help of the SIM T&amp;F colleagues, SIM reviewed and approved CMCs  from others RMO:</a:t>
            </a:r>
          </a:p>
          <a:p>
            <a:pPr lvl="1">
              <a:defRPr/>
            </a:pPr>
            <a:r>
              <a:rPr lang="en-US" altLang="es-PA" sz="2400" dirty="0" smtClean="0"/>
              <a:t>2016: 4 CMCs sheet from APMP, AFRIMETS and EURAMET.</a:t>
            </a:r>
          </a:p>
          <a:p>
            <a:pPr lvl="1">
              <a:defRPr/>
            </a:pPr>
            <a:r>
              <a:rPr lang="en-US" altLang="es-PA" sz="2400" dirty="0" smtClean="0"/>
              <a:t>2017: 1 CMC sheet from APMP.</a:t>
            </a:r>
          </a:p>
          <a:p>
            <a:pPr eaLnBrk="1" hangingPunct="1">
              <a:defRPr/>
            </a:pPr>
            <a:r>
              <a:rPr lang="en-US" altLang="es-PA" sz="2800" dirty="0" smtClean="0"/>
              <a:t>In the CCTF-MRA (with Dr. Marina Gertsvolf and Dr. Mauricio Lopez), SIM review 4 CCTF-MRA document.</a:t>
            </a:r>
          </a:p>
          <a:p>
            <a:pPr eaLnBrk="1" hangingPunct="1">
              <a:defRPr/>
            </a:pPr>
            <a:r>
              <a:rPr lang="en-US" altLang="es-PA" sz="2800" dirty="0" smtClean="0"/>
              <a:t>In the CCTF-MRA meeting in June of 2017, the Dr. Mauricio Lopez present the SIM activities in the period 2015-2017.</a:t>
            </a:r>
          </a:p>
        </p:txBody>
      </p:sp>
      <p:sp>
        <p:nvSpPr>
          <p:cNvPr id="16386" name="1 Título"/>
          <p:cNvSpPr>
            <a:spLocks noGrp="1"/>
          </p:cNvSpPr>
          <p:nvPr>
            <p:ph type="title"/>
          </p:nvPr>
        </p:nvSpPr>
        <p:spPr>
          <a:xfrm>
            <a:off x="1379538" y="274638"/>
            <a:ext cx="7307262" cy="1143000"/>
          </a:xfrm>
        </p:spPr>
        <p:txBody>
          <a:bodyPr/>
          <a:lstStyle/>
          <a:p>
            <a:pPr eaLnBrk="1" hangingPunct="1">
              <a:defRPr/>
            </a:pPr>
            <a:r>
              <a:rPr lang="en-US" altLang="es-PA" dirty="0" smtClean="0">
                <a:effectLst>
                  <a:outerShdw blurRad="38100" dist="38100" dir="2700000" algn="tl">
                    <a:srgbClr val="000000">
                      <a:alpha val="43137"/>
                    </a:srgbClr>
                  </a:outerShdw>
                </a:effectLst>
              </a:rPr>
              <a:t>SIM T&amp;F Chair activities</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6515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p:txBody>
          <a:bodyPr>
            <a:normAutofit/>
          </a:bodyPr>
          <a:lstStyle/>
          <a:p>
            <a:pPr eaLnBrk="1" hangingPunct="1">
              <a:defRPr/>
            </a:pPr>
            <a:r>
              <a:rPr lang="en-US" altLang="es-PA" sz="2800" dirty="0" smtClean="0"/>
              <a:t>Training</a:t>
            </a:r>
          </a:p>
          <a:p>
            <a:pPr lvl="1">
              <a:defRPr/>
            </a:pPr>
            <a:r>
              <a:rPr lang="en-US" altLang="es-PA" sz="2400" dirty="0" smtClean="0"/>
              <a:t>In 2016, participation in the BIPM workshop “Leaders of Tomorrow”.</a:t>
            </a:r>
          </a:p>
          <a:p>
            <a:pPr eaLnBrk="1" hangingPunct="1">
              <a:defRPr/>
            </a:pPr>
            <a:r>
              <a:rPr lang="en-US" altLang="es-PA" sz="2800" dirty="0" smtClean="0"/>
              <a:t>Quality Systems</a:t>
            </a:r>
          </a:p>
          <a:p>
            <a:pPr lvl="1">
              <a:defRPr/>
            </a:pPr>
            <a:r>
              <a:rPr lang="en-US" altLang="es-PA" sz="2400" dirty="0" smtClean="0"/>
              <a:t>Peer reviews in National Metrology Institutes in 2017.</a:t>
            </a:r>
          </a:p>
          <a:p>
            <a:pPr eaLnBrk="1" hangingPunct="1">
              <a:defRPr/>
            </a:pPr>
            <a:r>
              <a:rPr lang="en-US" altLang="es-PA" sz="2800" dirty="0" smtClean="0"/>
              <a:t>SIM TC</a:t>
            </a:r>
          </a:p>
          <a:p>
            <a:pPr lvl="1">
              <a:defRPr/>
            </a:pPr>
            <a:r>
              <a:rPr lang="en-US" altLang="es-PA" sz="2400" dirty="0" smtClean="0"/>
              <a:t>Participation in the Technical Chair meetings in 2016 and 2017.</a:t>
            </a:r>
          </a:p>
          <a:p>
            <a:pPr eaLnBrk="1" hangingPunct="1">
              <a:defRPr/>
            </a:pPr>
            <a:endParaRPr lang="en-US" altLang="es-PA" sz="2800" dirty="0" smtClean="0"/>
          </a:p>
        </p:txBody>
      </p:sp>
      <p:sp>
        <p:nvSpPr>
          <p:cNvPr id="16386" name="1 Título"/>
          <p:cNvSpPr>
            <a:spLocks noGrp="1"/>
          </p:cNvSpPr>
          <p:nvPr>
            <p:ph type="title"/>
          </p:nvPr>
        </p:nvSpPr>
        <p:spPr>
          <a:xfrm>
            <a:off x="1379538" y="274638"/>
            <a:ext cx="7307262" cy="1143000"/>
          </a:xfrm>
        </p:spPr>
        <p:txBody>
          <a:bodyPr/>
          <a:lstStyle/>
          <a:p>
            <a:pPr>
              <a:defRPr/>
            </a:pPr>
            <a:r>
              <a:rPr lang="en-US" altLang="es-PA" dirty="0">
                <a:effectLst>
                  <a:outerShdw blurRad="38100" dist="38100" dir="2700000" algn="tl">
                    <a:srgbClr val="000000">
                      <a:alpha val="43137"/>
                    </a:srgbClr>
                  </a:outerShdw>
                </a:effectLst>
              </a:rPr>
              <a:t>SIM T&amp;F Chair activities</a:t>
            </a:r>
            <a:endParaRPr lang="en-US" altLang="es-PA" dirty="0" smtClean="0">
              <a:effectLst>
                <a:outerShdw blurRad="38100" dist="38100" dir="2700000" algn="tl">
                  <a:srgbClr val="000000">
                    <a:alpha val="43137"/>
                  </a:srgbClr>
                </a:outerShdw>
              </a:effectLst>
            </a:endParaRP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324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1547664" y="2924944"/>
            <a:ext cx="7307262" cy="1143000"/>
          </a:xfrm>
        </p:spPr>
        <p:txBody>
          <a:bodyPr>
            <a:noAutofit/>
          </a:bodyPr>
          <a:lstStyle/>
          <a:p>
            <a:pPr>
              <a:defRPr/>
            </a:pPr>
            <a:r>
              <a:rPr lang="en-US" altLang="es-PA" sz="8000" dirty="0" smtClean="0">
                <a:effectLst>
                  <a:outerShdw blurRad="38100" dist="38100" dir="2700000" algn="tl">
                    <a:srgbClr val="000000">
                      <a:alpha val="43137"/>
                    </a:srgbClr>
                  </a:outerShdw>
                </a:effectLst>
              </a:rPr>
              <a:t>Thanks!</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04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Marcador de contenido"/>
          <p:cNvSpPr>
            <a:spLocks noGrp="1"/>
          </p:cNvSpPr>
          <p:nvPr>
            <p:ph idx="1"/>
          </p:nvPr>
        </p:nvSpPr>
        <p:spPr/>
        <p:txBody>
          <a:bodyPr>
            <a:normAutofit fontScale="92500" lnSpcReduction="10000"/>
          </a:bodyPr>
          <a:lstStyle/>
          <a:p>
            <a:r>
              <a:rPr lang="en-US" altLang="es-PA" sz="2800" dirty="0" smtClean="0"/>
              <a:t>Reports:</a:t>
            </a:r>
          </a:p>
          <a:p>
            <a:pPr lvl="1"/>
            <a:r>
              <a:rPr lang="en-US" altLang="es-PA" sz="2400" dirty="0" smtClean="0"/>
              <a:t>Chair activities.</a:t>
            </a:r>
          </a:p>
          <a:p>
            <a:pPr lvl="1"/>
            <a:r>
              <a:rPr lang="en-US" altLang="es-PA" sz="2400" dirty="0" smtClean="0"/>
              <a:t>SIM T&amp;F Laboratories activities.</a:t>
            </a:r>
          </a:p>
          <a:p>
            <a:r>
              <a:rPr lang="en-US" altLang="es-PA" sz="2800" dirty="0" smtClean="0"/>
              <a:t>Working Group Organization:</a:t>
            </a:r>
          </a:p>
          <a:p>
            <a:pPr lvl="1"/>
            <a:r>
              <a:rPr lang="en-US" altLang="es-PA" sz="2400" dirty="0" smtClean="0"/>
              <a:t>Government (Chair and deputy Chair).</a:t>
            </a:r>
          </a:p>
          <a:p>
            <a:pPr lvl="1"/>
            <a:r>
              <a:rPr lang="en-US" altLang="es-PA" sz="2400" dirty="0" smtClean="0"/>
              <a:t>Term (2 year with one 2 year term or one term of 3 years).</a:t>
            </a:r>
          </a:p>
          <a:p>
            <a:pPr lvl="1"/>
            <a:r>
              <a:rPr lang="en-US" altLang="es-PA" sz="2400" dirty="0" smtClean="0"/>
              <a:t>Review for CMCs (inter regional and intra regional reviews).</a:t>
            </a:r>
          </a:p>
          <a:p>
            <a:pPr lvl="1"/>
            <a:r>
              <a:rPr lang="en-US" altLang="es-PA" sz="2400" dirty="0" smtClean="0"/>
              <a:t>Strategic plan for the next 3 years.</a:t>
            </a:r>
          </a:p>
          <a:p>
            <a:r>
              <a:rPr lang="en-US" altLang="es-PA" sz="2800" dirty="0" smtClean="0"/>
              <a:t>Things to see:</a:t>
            </a:r>
          </a:p>
          <a:p>
            <a:pPr lvl="1"/>
            <a:r>
              <a:rPr lang="en-US" altLang="es-PA" sz="2400" dirty="0" smtClean="0"/>
              <a:t>SIM Guidelines for time and frequency.</a:t>
            </a:r>
          </a:p>
          <a:p>
            <a:pPr lvl="1"/>
            <a:r>
              <a:rPr lang="en-US" altLang="es-PA" sz="2400" dirty="0" smtClean="0"/>
              <a:t>SIM Time &amp; Frequency Working group forum.</a:t>
            </a:r>
          </a:p>
          <a:p>
            <a:pPr lvl="1"/>
            <a:r>
              <a:rPr lang="en-US" altLang="es-PA" sz="2400" dirty="0" smtClean="0"/>
              <a:t>SIM-BID projects.</a:t>
            </a:r>
          </a:p>
        </p:txBody>
      </p:sp>
      <p:sp>
        <p:nvSpPr>
          <p:cNvPr id="4098" name="1 Título"/>
          <p:cNvSpPr>
            <a:spLocks noGrp="1"/>
          </p:cNvSpPr>
          <p:nvPr>
            <p:ph type="title"/>
          </p:nvPr>
        </p:nvSpPr>
        <p:spPr>
          <a:xfrm>
            <a:off x="1379538" y="274638"/>
            <a:ext cx="7307262" cy="1143000"/>
          </a:xfrm>
        </p:spPr>
        <p:txBody>
          <a:bodyPr/>
          <a:lstStyle/>
          <a:p>
            <a:pPr eaLnBrk="1" hangingPunct="1">
              <a:defRPr/>
            </a:pPr>
            <a:r>
              <a:rPr lang="en-US" altLang="es-PA" dirty="0" smtClean="0">
                <a:effectLst>
                  <a:outerShdw blurRad="38100" dist="38100" dir="2700000" algn="tl">
                    <a:srgbClr val="000000">
                      <a:alpha val="43137"/>
                    </a:srgbClr>
                  </a:outerShdw>
                </a:effectLst>
                <a:latin typeface="Calibri" panose="020F0502020204030204" pitchFamily="34" charset="0"/>
              </a:rPr>
              <a:t>SIM WG meeting</a:t>
            </a: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9780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Marcador de contenido"/>
          <p:cNvSpPr>
            <a:spLocks noGrp="1"/>
          </p:cNvSpPr>
          <p:nvPr>
            <p:ph idx="1"/>
          </p:nvPr>
        </p:nvSpPr>
        <p:spPr/>
        <p:txBody>
          <a:bodyPr>
            <a:normAutofit fontScale="92500" lnSpcReduction="10000"/>
          </a:bodyPr>
          <a:lstStyle/>
          <a:p>
            <a:r>
              <a:rPr lang="en-US" altLang="es-PA" sz="2800" dirty="0" smtClean="0"/>
              <a:t>SIM has 20 NMI and 4 DI with time laboratories. But has 30 time laboratories if we include laboratories that no signed MRA and other organizations.</a:t>
            </a:r>
          </a:p>
          <a:p>
            <a:pPr eaLnBrk="1" hangingPunct="1"/>
            <a:r>
              <a:rPr lang="en-US" altLang="es-PA" sz="2800" dirty="0" smtClean="0"/>
              <a:t>10 laboratories participating in key comparison CCTF-K001.UTC (8 NMI and 2 DI):</a:t>
            </a:r>
          </a:p>
          <a:p>
            <a:pPr lvl="1" eaLnBrk="1" hangingPunct="1"/>
            <a:r>
              <a:rPr lang="en-US" altLang="es-PA" sz="2400" dirty="0" smtClean="0"/>
              <a:t>1 laboratory with TWGPPP, 5 with GPSPPP and 4 with GPS MC.</a:t>
            </a:r>
          </a:p>
          <a:p>
            <a:pPr eaLnBrk="1" hangingPunct="1"/>
            <a:r>
              <a:rPr lang="en-US" altLang="es-PA" sz="2800" dirty="0" smtClean="0"/>
              <a:t>9 countries have CMC registered in the KCDB (7 NMI and 2 DI) with near of 86 entries.</a:t>
            </a:r>
          </a:p>
          <a:p>
            <a:pPr eaLnBrk="1" hangingPunct="1"/>
            <a:r>
              <a:rPr lang="en-US" altLang="es-PA" sz="2800" dirty="0" smtClean="0"/>
              <a:t>4 NMI are directly involved in investigation of new standards and time transfer technologies (3 are from NORAMET).</a:t>
            </a:r>
          </a:p>
        </p:txBody>
      </p:sp>
      <p:sp>
        <p:nvSpPr>
          <p:cNvPr id="4098" name="1 Título"/>
          <p:cNvSpPr>
            <a:spLocks noGrp="1"/>
          </p:cNvSpPr>
          <p:nvPr>
            <p:ph type="title"/>
          </p:nvPr>
        </p:nvSpPr>
        <p:spPr>
          <a:xfrm>
            <a:off x="1379538" y="274638"/>
            <a:ext cx="7307262" cy="1143000"/>
          </a:xfrm>
        </p:spPr>
        <p:txBody>
          <a:bodyPr/>
          <a:lstStyle/>
          <a:p>
            <a:pPr eaLnBrk="1" hangingPunct="1">
              <a:defRPr/>
            </a:pPr>
            <a:r>
              <a:rPr lang="en-US" altLang="es-PA" dirty="0" smtClean="0">
                <a:effectLst>
                  <a:outerShdw blurRad="38100" dist="38100" dir="2700000" algn="tl">
                    <a:srgbClr val="000000">
                      <a:alpha val="43137"/>
                    </a:srgbClr>
                  </a:outerShdw>
                </a:effectLst>
                <a:latin typeface="Calibri" panose="020F0502020204030204" pitchFamily="34" charset="0"/>
              </a:rPr>
              <a:t>SIM WG on TF in numbers</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2 Marcador de contenido"/>
          <p:cNvSpPr>
            <a:spLocks noGrp="1"/>
          </p:cNvSpPr>
          <p:nvPr>
            <p:ph idx="1"/>
          </p:nvPr>
        </p:nvSpPr>
        <p:spPr>
          <a:xfrm>
            <a:off x="457200" y="1600200"/>
            <a:ext cx="8229600" cy="2692400"/>
          </a:xfrm>
        </p:spPr>
        <p:txBody>
          <a:bodyPr>
            <a:normAutofit/>
          </a:bodyPr>
          <a:lstStyle/>
          <a:p>
            <a:pPr eaLnBrk="1" hangingPunct="1"/>
            <a:r>
              <a:rPr lang="en-US" altLang="es-PA" sz="2800" dirty="0" smtClean="0"/>
              <a:t>12 laboratories have Web clocks.</a:t>
            </a:r>
          </a:p>
          <a:p>
            <a:pPr eaLnBrk="1" hangingPunct="1"/>
            <a:r>
              <a:rPr lang="en-US" altLang="es-PA" sz="2800" dirty="0" smtClean="0"/>
              <a:t>11 laboratories have Internet time through NTP servers.</a:t>
            </a:r>
          </a:p>
          <a:p>
            <a:pPr eaLnBrk="1" hangingPunct="1"/>
            <a:r>
              <a:rPr lang="en-US" altLang="es-PA" sz="2800" dirty="0" smtClean="0"/>
              <a:t>6 laboratories with telephone time services.</a:t>
            </a:r>
          </a:p>
          <a:p>
            <a:pPr eaLnBrk="1" hangingPunct="1"/>
            <a:r>
              <a:rPr lang="en-US" altLang="es-PA" sz="2800" dirty="0" smtClean="0"/>
              <a:t>5 laboratories with radio time code signal services.</a:t>
            </a:r>
          </a:p>
        </p:txBody>
      </p:sp>
      <p:sp>
        <p:nvSpPr>
          <p:cNvPr id="8194" name="1 Título"/>
          <p:cNvSpPr>
            <a:spLocks noGrp="1"/>
          </p:cNvSpPr>
          <p:nvPr>
            <p:ph type="title"/>
          </p:nvPr>
        </p:nvSpPr>
        <p:spPr>
          <a:xfrm>
            <a:off x="1379538" y="274638"/>
            <a:ext cx="7307262" cy="1143000"/>
          </a:xfrm>
        </p:spPr>
        <p:txBody>
          <a:bodyPr>
            <a:normAutofit/>
          </a:bodyPr>
          <a:lstStyle/>
          <a:p>
            <a:pPr>
              <a:defRPr/>
            </a:pPr>
            <a:r>
              <a:rPr lang="en-US" altLang="es-PA" dirty="0">
                <a:effectLst>
                  <a:outerShdw blurRad="38100" dist="38100" dir="2700000" algn="tl">
                    <a:srgbClr val="000000">
                      <a:alpha val="43137"/>
                    </a:srgbClr>
                  </a:outerShdw>
                </a:effectLst>
              </a:rPr>
              <a:t>SIM WG on TF in numbers</a:t>
            </a:r>
            <a:endParaRPr lang="en-US" altLang="es-PA" dirty="0" smtClean="0">
              <a:effectLst>
                <a:outerShdw blurRad="38100" dist="38100" dir="2700000" algn="tl">
                  <a:srgbClr val="000000">
                    <a:alpha val="43137"/>
                  </a:srgbClr>
                </a:outerShdw>
              </a:effectLst>
            </a:endParaRP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1379538" y="274638"/>
            <a:ext cx="7656958" cy="1143000"/>
          </a:xfrm>
        </p:spPr>
        <p:txBody>
          <a:bodyPr>
            <a:normAutofit/>
          </a:bodyPr>
          <a:lstStyle/>
          <a:p>
            <a:pPr eaLnBrk="1" hangingPunct="1">
              <a:defRPr/>
            </a:pPr>
            <a:r>
              <a:rPr lang="en-US" altLang="es-PA" dirty="0" smtClean="0">
                <a:effectLst>
                  <a:outerShdw blurRad="38100" dist="38100" dir="2700000" algn="tl">
                    <a:srgbClr val="000000">
                      <a:alpha val="43137"/>
                    </a:srgbClr>
                  </a:outerShdw>
                </a:effectLst>
              </a:rPr>
              <a:t>MRA comparisons participation</a:t>
            </a:r>
          </a:p>
        </p:txBody>
      </p:sp>
      <p:sp>
        <p:nvSpPr>
          <p:cNvPr id="5123" name="3 CuadroTexto"/>
          <p:cNvSpPr txBox="1">
            <a:spLocks noChangeArrowheads="1"/>
          </p:cNvSpPr>
          <p:nvPr/>
        </p:nvSpPr>
        <p:spPr bwMode="auto">
          <a:xfrm>
            <a:off x="2699792" y="6021388"/>
            <a:ext cx="5759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s-PA" sz="1800" dirty="0">
                <a:latin typeface="Arial" charset="0"/>
              </a:rPr>
              <a:t>*NMI in red. DI in </a:t>
            </a:r>
            <a:r>
              <a:rPr lang="en-US" altLang="es-PA" sz="1800" dirty="0" smtClean="0">
                <a:latin typeface="Arial" charset="0"/>
              </a:rPr>
              <a:t>blue.</a:t>
            </a:r>
            <a:endParaRPr lang="en-US" altLang="es-PA" sz="1800" dirty="0">
              <a:latin typeface="Arial" charset="0"/>
            </a:endParaRP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3" name="2 Tabla"/>
          <p:cNvGraphicFramePr>
            <a:graphicFrameLocks noGrp="1"/>
          </p:cNvGraphicFramePr>
          <p:nvPr>
            <p:extLst>
              <p:ext uri="{D42A27DB-BD31-4B8C-83A1-F6EECF244321}">
                <p14:modId xmlns:p14="http://schemas.microsoft.com/office/powerpoint/2010/main" val="3462984224"/>
              </p:ext>
            </p:extLst>
          </p:nvPr>
        </p:nvGraphicFramePr>
        <p:xfrm>
          <a:off x="107950" y="1268413"/>
          <a:ext cx="8856664" cy="4481685"/>
        </p:xfrm>
        <a:graphic>
          <a:graphicData uri="http://schemas.openxmlformats.org/drawingml/2006/table">
            <a:tbl>
              <a:tblPr>
                <a:tableStyleId>{5C22544A-7EE6-4342-B048-85BDC9FD1C3A}</a:tableStyleId>
              </a:tblPr>
              <a:tblGrid>
                <a:gridCol w="2016151"/>
                <a:gridCol w="1296097"/>
                <a:gridCol w="2016151"/>
                <a:gridCol w="1872140"/>
                <a:gridCol w="864065"/>
                <a:gridCol w="792060"/>
              </a:tblGrid>
              <a:tr h="386256">
                <a:tc>
                  <a:txBody>
                    <a:bodyPr/>
                    <a:lstStyle/>
                    <a:p>
                      <a:pPr algn="ctr" fontAlgn="ctr"/>
                      <a:r>
                        <a:rPr lang="en-US" sz="2000" b="1" u="none" strike="noStrike" noProof="0" dirty="0" smtClean="0">
                          <a:effectLst/>
                        </a:rPr>
                        <a:t>Time Laboratory</a:t>
                      </a:r>
                      <a:endParaRPr lang="en-US" sz="2000" b="1" i="0" u="none" strike="noStrike" noProof="0" dirty="0">
                        <a:solidFill>
                          <a:srgbClr val="000000"/>
                        </a:solidFill>
                        <a:effectLst/>
                        <a:latin typeface="Calibri"/>
                      </a:endParaRPr>
                    </a:p>
                  </a:txBody>
                  <a:tcPr marL="9525" marR="9525" marT="9525" marB="0" anchor="ctr"/>
                </a:tc>
                <a:tc>
                  <a:txBody>
                    <a:bodyPr/>
                    <a:lstStyle/>
                    <a:p>
                      <a:pPr algn="ctr" fontAlgn="ctr"/>
                      <a:r>
                        <a:rPr lang="en-US" sz="2000" b="1" u="none" strike="noStrike" noProof="0" dirty="0" smtClean="0">
                          <a:effectLst/>
                        </a:rPr>
                        <a:t>UTC Acronym</a:t>
                      </a:r>
                      <a:endParaRPr lang="en-US" sz="2000" b="1" i="0" u="none" strike="noStrike" noProof="0" dirty="0">
                        <a:solidFill>
                          <a:srgbClr val="000000"/>
                        </a:solidFill>
                        <a:effectLst/>
                        <a:latin typeface="Calibri"/>
                      </a:endParaRPr>
                    </a:p>
                  </a:txBody>
                  <a:tcPr marL="9525" marR="9525" marT="9525" marB="0" anchor="ctr"/>
                </a:tc>
                <a:tc>
                  <a:txBody>
                    <a:bodyPr/>
                    <a:lstStyle/>
                    <a:p>
                      <a:pPr algn="ctr" fontAlgn="ctr"/>
                      <a:r>
                        <a:rPr lang="en-US" sz="2000" b="1" u="none" strike="noStrike" noProof="0" dirty="0" smtClean="0">
                          <a:effectLst/>
                        </a:rPr>
                        <a:t>Country</a:t>
                      </a:r>
                      <a:endParaRPr lang="en-US" sz="2000" b="1" i="0" u="none" strike="noStrike" noProof="0" dirty="0">
                        <a:solidFill>
                          <a:srgbClr val="000000"/>
                        </a:solidFill>
                        <a:effectLst/>
                        <a:latin typeface="Calibri"/>
                      </a:endParaRPr>
                    </a:p>
                  </a:txBody>
                  <a:tcPr marL="9525" marR="9525" marT="9525" marB="0" anchor="ctr"/>
                </a:tc>
                <a:tc>
                  <a:txBody>
                    <a:bodyPr/>
                    <a:lstStyle/>
                    <a:p>
                      <a:pPr algn="ctr" fontAlgn="ctr"/>
                      <a:r>
                        <a:rPr lang="en-US" sz="2000" b="1" u="none" strike="noStrike" noProof="0" dirty="0" smtClean="0">
                          <a:effectLst/>
                        </a:rPr>
                        <a:t>NMI / DI / Other</a:t>
                      </a:r>
                      <a:endParaRPr lang="en-US" sz="2000" b="1" i="0" u="none" strike="noStrike" noProof="0" dirty="0">
                        <a:solidFill>
                          <a:srgbClr val="000000"/>
                        </a:solidFill>
                        <a:effectLst/>
                        <a:latin typeface="Calibri"/>
                      </a:endParaRPr>
                    </a:p>
                  </a:txBody>
                  <a:tcPr marL="9525" marR="9525" marT="9525" marB="0" anchor="ctr"/>
                </a:tc>
                <a:tc>
                  <a:txBody>
                    <a:bodyPr/>
                    <a:lstStyle/>
                    <a:p>
                      <a:pPr algn="ctr" fontAlgn="ctr"/>
                      <a:r>
                        <a:rPr lang="en-US" sz="2000" b="1" u="none" strike="noStrike" noProof="0" dirty="0" smtClean="0">
                          <a:effectLst/>
                        </a:rPr>
                        <a:t>UTC</a:t>
                      </a:r>
                      <a:endParaRPr lang="en-US" sz="2000" b="1" i="0" u="none" strike="noStrike" noProof="0" dirty="0">
                        <a:solidFill>
                          <a:srgbClr val="000000"/>
                        </a:solidFill>
                        <a:effectLst/>
                        <a:latin typeface="Calibri"/>
                      </a:endParaRPr>
                    </a:p>
                  </a:txBody>
                  <a:tcPr marL="9525" marR="9525" marT="9525" marB="0" anchor="ctr"/>
                </a:tc>
                <a:tc>
                  <a:txBody>
                    <a:bodyPr/>
                    <a:lstStyle/>
                    <a:p>
                      <a:pPr algn="ctr" fontAlgn="ctr"/>
                      <a:r>
                        <a:rPr lang="en-US" sz="2000" b="1" u="none" strike="noStrike" noProof="0" dirty="0" err="1" smtClean="0">
                          <a:effectLst/>
                        </a:rPr>
                        <a:t>UTCr</a:t>
                      </a:r>
                      <a:endParaRPr lang="en-US" sz="2000" b="1"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NRC</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NRC</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Canada</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NIST</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NIST</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United States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CENAM</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CNM</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Mexico</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CENAMEP AIP</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CNMP</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Panama</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INACAL</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INCP</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Peru</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No</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INMETRO</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INXE</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Brazil</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0070C0"/>
                          </a:solidFill>
                          <a:effectLst/>
                        </a:rPr>
                        <a:t>ONRJ</a:t>
                      </a:r>
                      <a:endParaRPr lang="en-US" sz="2000" b="1" i="0" u="none" strike="noStrike" noProof="0" dirty="0">
                        <a:solidFill>
                          <a:srgbClr val="0070C0"/>
                        </a:solidFill>
                        <a:effectLst/>
                        <a:latin typeface="Calibri"/>
                      </a:endParaRPr>
                    </a:p>
                  </a:txBody>
                  <a:tcPr marL="9525" marR="9525" marT="9525" marB="0" anchor="ctr"/>
                </a:tc>
                <a:tc>
                  <a:txBody>
                    <a:bodyPr/>
                    <a:lstStyle/>
                    <a:p>
                      <a:pPr algn="ctr" fontAlgn="ctr"/>
                      <a:r>
                        <a:rPr lang="en-US" sz="2000" u="none" strike="noStrike" noProof="0" dirty="0" smtClean="0">
                          <a:effectLst/>
                        </a:rPr>
                        <a:t>ONRJ</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Brazil</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DI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INTI</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INTI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Argentina</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0070C0"/>
                          </a:solidFill>
                          <a:effectLst/>
                        </a:rPr>
                        <a:t>ICE</a:t>
                      </a:r>
                      <a:endParaRPr lang="en-US" sz="2000" b="1" i="0" u="none" strike="noStrike" noProof="0" dirty="0">
                        <a:solidFill>
                          <a:srgbClr val="0070C0"/>
                        </a:solidFill>
                        <a:effectLst/>
                        <a:latin typeface="Calibri"/>
                      </a:endParaRPr>
                    </a:p>
                  </a:txBody>
                  <a:tcPr marL="9525" marR="9525" marT="9525" marB="0" anchor="ctr"/>
                </a:tc>
                <a:tc>
                  <a:txBody>
                    <a:bodyPr/>
                    <a:lstStyle/>
                    <a:p>
                      <a:pPr algn="ctr" fontAlgn="ctr"/>
                      <a:r>
                        <a:rPr lang="en-US" sz="2000" u="none" strike="noStrike" noProof="0" dirty="0" smtClean="0">
                          <a:effectLst/>
                        </a:rPr>
                        <a:t>ICE</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Costa Rica</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DI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No</a:t>
                      </a:r>
                      <a:endParaRPr lang="en-US" sz="2000" b="0" i="0" u="none" strike="noStrike" noProof="0" dirty="0">
                        <a:solidFill>
                          <a:srgbClr val="000000"/>
                        </a:solidFill>
                        <a:effectLst/>
                        <a:latin typeface="Calibri"/>
                      </a:endParaRPr>
                    </a:p>
                  </a:txBody>
                  <a:tcPr marL="9525" marR="9525" marT="9525" marB="0" anchor="ctr"/>
                </a:tc>
              </a:tr>
              <a:tr h="386256">
                <a:tc>
                  <a:txBody>
                    <a:bodyPr/>
                    <a:lstStyle/>
                    <a:p>
                      <a:pPr algn="ctr" fontAlgn="ctr"/>
                      <a:r>
                        <a:rPr lang="en-US" sz="2000" b="1" u="none" strike="noStrike" noProof="0" dirty="0" smtClean="0">
                          <a:solidFill>
                            <a:srgbClr val="FF0000"/>
                          </a:solidFill>
                          <a:effectLst/>
                        </a:rPr>
                        <a:t>INM</a:t>
                      </a:r>
                      <a:endParaRPr lang="en-US" sz="2000" b="1" i="0" u="none" strike="noStrike" noProof="0" dirty="0">
                        <a:solidFill>
                          <a:srgbClr val="FF0000"/>
                        </a:solidFill>
                        <a:effectLst/>
                        <a:latin typeface="Calibri"/>
                      </a:endParaRPr>
                    </a:p>
                  </a:txBody>
                  <a:tcPr marL="9525" marR="9525" marT="9525" marB="0" anchor="ctr"/>
                </a:tc>
                <a:tc>
                  <a:txBody>
                    <a:bodyPr/>
                    <a:lstStyle/>
                    <a:p>
                      <a:pPr algn="ctr" fontAlgn="ctr"/>
                      <a:r>
                        <a:rPr lang="en-US" sz="2000" u="none" strike="noStrike" noProof="0" dirty="0" smtClean="0">
                          <a:effectLst/>
                        </a:rPr>
                        <a:t>INM</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Colombia</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NMI</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Yes</a:t>
                      </a:r>
                      <a:endParaRPr lang="en-US" sz="2000" b="0" i="0" u="none" strike="noStrike" noProof="0" dirty="0">
                        <a:solidFill>
                          <a:srgbClr val="000000"/>
                        </a:solidFill>
                        <a:effectLst/>
                        <a:latin typeface="Calibri"/>
                      </a:endParaRPr>
                    </a:p>
                  </a:txBody>
                  <a:tcPr marL="9525" marR="9525" marT="9525" marB="0" anchor="ctr"/>
                </a:tc>
                <a:tc>
                  <a:txBody>
                    <a:bodyPr/>
                    <a:lstStyle/>
                    <a:p>
                      <a:pPr algn="ctr" fontAlgn="ctr"/>
                      <a:r>
                        <a:rPr lang="en-US" sz="2000" u="none" strike="noStrike" noProof="0" dirty="0" smtClean="0">
                          <a:effectLst/>
                        </a:rPr>
                        <a:t>No</a:t>
                      </a:r>
                      <a:endParaRPr lang="en-US" sz="2000" b="0" i="0" u="none" strike="noStrike" noProof="0" dirty="0">
                        <a:solidFill>
                          <a:srgbClr val="000000"/>
                        </a:solidFill>
                        <a:effectLst/>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Marcador de contenido"/>
          <p:cNvSpPr>
            <a:spLocks noGrp="1"/>
          </p:cNvSpPr>
          <p:nvPr>
            <p:ph idx="1"/>
          </p:nvPr>
        </p:nvSpPr>
        <p:spPr/>
        <p:txBody>
          <a:bodyPr/>
          <a:lstStyle/>
          <a:p>
            <a:pPr eaLnBrk="1" hangingPunct="1"/>
            <a:r>
              <a:rPr lang="en-US" altLang="es-PA" sz="2800" dirty="0" smtClean="0"/>
              <a:t>SIM Time Network.</a:t>
            </a:r>
          </a:p>
          <a:p>
            <a:pPr eaLnBrk="1" hangingPunct="1"/>
            <a:r>
              <a:rPr lang="en-US" altLang="es-PA" sz="2800" dirty="0" smtClean="0"/>
              <a:t>SIM Time Scale.</a:t>
            </a:r>
          </a:p>
          <a:p>
            <a:pPr eaLnBrk="1" hangingPunct="1"/>
            <a:r>
              <a:rPr lang="en-US" altLang="es-PA" sz="2800" dirty="0" smtClean="0"/>
              <a:t>SIM NTP server comparison.</a:t>
            </a:r>
          </a:p>
          <a:p>
            <a:pPr eaLnBrk="1" hangingPunct="1"/>
            <a:r>
              <a:rPr lang="en-US" altLang="es-PA" sz="2800" dirty="0" smtClean="0"/>
              <a:t>GPS receivers calibration campaign.</a:t>
            </a:r>
          </a:p>
          <a:p>
            <a:pPr eaLnBrk="1" hangingPunct="1"/>
            <a:r>
              <a:rPr lang="en-US" altLang="es-PA" sz="2800" dirty="0" smtClean="0"/>
              <a:t>SIM Time and Frequency Working Group webpage.</a:t>
            </a:r>
          </a:p>
        </p:txBody>
      </p:sp>
      <p:sp>
        <p:nvSpPr>
          <p:cNvPr id="7170" name="1 Título"/>
          <p:cNvSpPr>
            <a:spLocks noGrp="1"/>
          </p:cNvSpPr>
          <p:nvPr>
            <p:ph type="title"/>
          </p:nvPr>
        </p:nvSpPr>
        <p:spPr>
          <a:xfrm>
            <a:off x="1379538" y="274638"/>
            <a:ext cx="7307262" cy="1143000"/>
          </a:xfrm>
        </p:spPr>
        <p:txBody>
          <a:bodyPr/>
          <a:lstStyle/>
          <a:p>
            <a:pPr eaLnBrk="1" hangingPunct="1">
              <a:defRPr/>
            </a:pPr>
            <a:r>
              <a:rPr lang="en-US" altLang="es-PA" dirty="0" smtClean="0">
                <a:effectLst>
                  <a:outerShdw blurRad="38100" dist="38100" dir="2700000" algn="tl">
                    <a:srgbClr val="000000">
                      <a:alpha val="43137"/>
                    </a:srgbClr>
                  </a:outerShdw>
                </a:effectLst>
              </a:rPr>
              <a:t>SIM regional projects</a:t>
            </a: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1379538" y="274638"/>
            <a:ext cx="7764462" cy="1143000"/>
          </a:xfrm>
        </p:spPr>
        <p:txBody>
          <a:bodyPr>
            <a:normAutofit/>
          </a:bodyPr>
          <a:lstStyle/>
          <a:p>
            <a:pPr eaLnBrk="1" hangingPunct="1">
              <a:defRPr/>
            </a:pPr>
            <a:r>
              <a:rPr lang="en-US" altLang="es-PA" dirty="0" smtClean="0">
                <a:effectLst>
                  <a:outerShdw blurRad="38100" dist="38100" dir="2700000" algn="tl">
                    <a:srgbClr val="000000">
                      <a:alpha val="43137"/>
                    </a:srgbClr>
                  </a:outerShdw>
                </a:effectLst>
              </a:rPr>
              <a:t>SIM Time Network and Timescale</a:t>
            </a:r>
          </a:p>
        </p:txBody>
      </p:sp>
      <p:pic>
        <p:nvPicPr>
          <p:cNvPr id="92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3" name="2 Tabla"/>
          <p:cNvGraphicFramePr>
            <a:graphicFrameLocks noGrp="1"/>
          </p:cNvGraphicFramePr>
          <p:nvPr>
            <p:extLst>
              <p:ext uri="{D42A27DB-BD31-4B8C-83A1-F6EECF244321}">
                <p14:modId xmlns:p14="http://schemas.microsoft.com/office/powerpoint/2010/main" val="3054929278"/>
              </p:ext>
            </p:extLst>
          </p:nvPr>
        </p:nvGraphicFramePr>
        <p:xfrm>
          <a:off x="250825" y="1125538"/>
          <a:ext cx="8713789" cy="5691183"/>
        </p:xfrm>
        <a:graphic>
          <a:graphicData uri="http://schemas.openxmlformats.org/drawingml/2006/table">
            <a:tbl>
              <a:tblPr>
                <a:tableStyleId>{5C22544A-7EE6-4342-B048-85BDC9FD1C3A}</a:tableStyleId>
              </a:tblPr>
              <a:tblGrid>
                <a:gridCol w="1080815"/>
                <a:gridCol w="2952328"/>
                <a:gridCol w="2368825"/>
                <a:gridCol w="2311821"/>
              </a:tblGrid>
              <a:tr h="413143">
                <a:tc>
                  <a:txBody>
                    <a:bodyPr/>
                    <a:lstStyle/>
                    <a:p>
                      <a:pPr algn="ctr" fontAlgn="ctr"/>
                      <a:r>
                        <a:rPr lang="en-US" sz="1600" b="1" i="0" u="none" strike="noStrike" noProof="0" dirty="0" smtClean="0">
                          <a:solidFill>
                            <a:srgbClr val="000000"/>
                          </a:solidFill>
                          <a:effectLst/>
                          <a:latin typeface="Calibri"/>
                        </a:rPr>
                        <a:t>#</a:t>
                      </a:r>
                      <a:endParaRPr lang="en-US" sz="1600" b="1" i="0" u="none" strike="noStrike" noProof="0" dirty="0">
                        <a:solidFill>
                          <a:srgbClr val="000000"/>
                        </a:solidFill>
                        <a:effectLst/>
                        <a:latin typeface="Calibri"/>
                      </a:endParaRPr>
                    </a:p>
                  </a:txBody>
                  <a:tcPr marL="9053" marR="9053" marT="9052" marB="0" anchor="ctr"/>
                </a:tc>
                <a:tc>
                  <a:txBody>
                    <a:bodyPr/>
                    <a:lstStyle/>
                    <a:p>
                      <a:pPr algn="ctr" fontAlgn="ctr"/>
                      <a:r>
                        <a:rPr lang="en-US" sz="1600" b="1" u="none" strike="noStrike" noProof="0" dirty="0" smtClean="0">
                          <a:effectLst/>
                        </a:rPr>
                        <a:t>Country</a:t>
                      </a:r>
                      <a:endParaRPr lang="en-US" sz="1600" b="1" i="0" u="none" strike="noStrike" noProof="0" dirty="0">
                        <a:solidFill>
                          <a:srgbClr val="000000"/>
                        </a:solidFill>
                        <a:effectLst/>
                        <a:latin typeface="Calibri"/>
                      </a:endParaRPr>
                    </a:p>
                  </a:txBody>
                  <a:tcPr marL="9053" marR="9053" marT="9052" marB="0" anchor="ctr"/>
                </a:tc>
                <a:tc>
                  <a:txBody>
                    <a:bodyPr/>
                    <a:lstStyle/>
                    <a:p>
                      <a:pPr algn="ctr" fontAlgn="ctr"/>
                      <a:r>
                        <a:rPr lang="en-US" sz="1600" b="1" u="none" strike="noStrike" noProof="0" dirty="0" smtClean="0">
                          <a:effectLst/>
                        </a:rPr>
                        <a:t>Year of first participation</a:t>
                      </a:r>
                      <a:endParaRPr lang="en-US" sz="1600" b="1" i="0" u="none" strike="noStrike" noProof="0" dirty="0">
                        <a:solidFill>
                          <a:srgbClr val="000000"/>
                        </a:solidFill>
                        <a:effectLst/>
                        <a:latin typeface="Calibri"/>
                      </a:endParaRPr>
                    </a:p>
                  </a:txBody>
                  <a:tcPr marL="9053" marR="9053" marT="9052" marB="0" anchor="ctr"/>
                </a:tc>
                <a:tc>
                  <a:txBody>
                    <a:bodyPr/>
                    <a:lstStyle/>
                    <a:p>
                      <a:pPr algn="ctr" fontAlgn="ctr"/>
                      <a:r>
                        <a:rPr lang="en-US" sz="1600" b="1" u="none" strike="noStrike" noProof="0" dirty="0" smtClean="0">
                          <a:effectLst/>
                        </a:rPr>
                        <a:t>Time Standard</a:t>
                      </a:r>
                      <a:endParaRPr lang="en-US" sz="16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United States</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Ensemble time scale</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2</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Mexico</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Ensemble time scale</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3</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Canada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Ensemble time scale</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4</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Panama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Brazil</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2006</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Ensemble time scale</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6</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Costa Rica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Colombia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8</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Argentina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9</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Guatemala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GPSDO</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10</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Jamaica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11</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Uruguay</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2008</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12</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Paraguay</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2008</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13</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Peru</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2009</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14</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Trinidad &amp; Tobago</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2009</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GPSDO</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Saint Lucia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2010</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16</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Chile</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2010</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17</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Antigua and Barbuda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2011</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18</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Ecuador</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2012</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GPSDO</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19</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Bolivia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2012</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Cesium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20</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St. Kitts &amp; Nevis</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2014</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21</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Guyana</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22</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El Salvador</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r h="229480">
                <a:tc>
                  <a:txBody>
                    <a:bodyPr/>
                    <a:lstStyle/>
                    <a:p>
                      <a:pPr algn="ctr" fontAlgn="ctr"/>
                      <a:r>
                        <a:rPr lang="en-US" sz="1400" b="1" i="0" u="none" strike="noStrike" noProof="0" dirty="0" smtClean="0">
                          <a:solidFill>
                            <a:srgbClr val="000000"/>
                          </a:solidFill>
                          <a:effectLst/>
                          <a:latin typeface="Calibri"/>
                        </a:rPr>
                        <a:t>23</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Dominican Republic</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2015</a:t>
                      </a:r>
                      <a:endParaRPr lang="en-US" sz="1400" b="1" i="0" u="none" strike="noStrike" noProof="0" dirty="0">
                        <a:solidFill>
                          <a:srgbClr val="000000"/>
                        </a:solidFill>
                        <a:effectLst/>
                        <a:latin typeface="Calibri"/>
                      </a:endParaRPr>
                    </a:p>
                  </a:txBody>
                  <a:tcPr marL="9053" marR="9053" marT="9052" marB="0" anchor="ctr"/>
                </a:tc>
                <a:tc>
                  <a:txBody>
                    <a:bodyPr/>
                    <a:lstStyle/>
                    <a:p>
                      <a:pPr algn="ctr" fontAlgn="ctr"/>
                      <a:r>
                        <a:rPr lang="en-US" sz="1400" b="1" u="none" strike="noStrike" noProof="0" dirty="0" smtClean="0">
                          <a:effectLst/>
                        </a:rPr>
                        <a:t>Rubidium</a:t>
                      </a:r>
                      <a:endParaRPr lang="en-US" sz="1400" b="1" i="0" u="none" strike="noStrike" noProof="0" dirty="0">
                        <a:solidFill>
                          <a:srgbClr val="000000"/>
                        </a:solidFill>
                        <a:effectLst/>
                        <a:latin typeface="Calibri"/>
                      </a:endParaRPr>
                    </a:p>
                  </a:txBody>
                  <a:tcPr marL="9053" marR="9053" marT="9052"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Marcador de contenido"/>
          <p:cNvSpPr>
            <a:spLocks noGrp="1"/>
          </p:cNvSpPr>
          <p:nvPr>
            <p:ph idx="1"/>
          </p:nvPr>
        </p:nvSpPr>
        <p:spPr>
          <a:xfrm>
            <a:off x="457200" y="1600200"/>
            <a:ext cx="3250704" cy="4924425"/>
          </a:xfrm>
        </p:spPr>
        <p:txBody>
          <a:bodyPr>
            <a:normAutofit/>
          </a:bodyPr>
          <a:lstStyle/>
          <a:p>
            <a:pPr eaLnBrk="1" hangingPunct="1"/>
            <a:r>
              <a:rPr lang="en-US" altLang="es-PA" sz="2400" dirty="0" smtClean="0"/>
              <a:t>14 time laboratories (near of 61 % of SIM) obtain traceability through the SIM Time Network.</a:t>
            </a:r>
          </a:p>
          <a:p>
            <a:pPr eaLnBrk="1" hangingPunct="1"/>
            <a:r>
              <a:rPr lang="en-US" altLang="es-PA" sz="2400" dirty="0" smtClean="0"/>
              <a:t>3 Countries (Peru, Costa Rica and Colombia) claimed CMC using bilateral comparisons with NMI with UTC(k) and CMCs in the network.</a:t>
            </a:r>
          </a:p>
        </p:txBody>
      </p:sp>
      <p:sp>
        <p:nvSpPr>
          <p:cNvPr id="8194" name="1 Título"/>
          <p:cNvSpPr>
            <a:spLocks noGrp="1"/>
          </p:cNvSpPr>
          <p:nvPr>
            <p:ph type="title"/>
          </p:nvPr>
        </p:nvSpPr>
        <p:spPr>
          <a:xfrm>
            <a:off x="1379538" y="274638"/>
            <a:ext cx="7764462" cy="1143000"/>
          </a:xfrm>
        </p:spPr>
        <p:txBody>
          <a:bodyPr>
            <a:normAutofit/>
          </a:bodyPr>
          <a:lstStyle/>
          <a:p>
            <a:pPr>
              <a:defRPr/>
            </a:pPr>
            <a:r>
              <a:rPr lang="en-US" altLang="es-PA" dirty="0">
                <a:effectLst>
                  <a:outerShdw blurRad="38100" dist="38100" dir="2700000" algn="tl">
                    <a:srgbClr val="000000">
                      <a:alpha val="43137"/>
                    </a:srgbClr>
                  </a:outerShdw>
                </a:effectLst>
              </a:rPr>
              <a:t>SIM Time Network and Timescale</a:t>
            </a:r>
            <a:endParaRPr lang="en-US" altLang="es-PA" dirty="0" smtClean="0">
              <a:effectLst>
                <a:outerShdw blurRad="38100" dist="38100" dir="2700000" algn="tl">
                  <a:srgbClr val="000000">
                    <a:alpha val="43137"/>
                  </a:srgbClr>
                </a:outerShdw>
              </a:effectLst>
            </a:endParaRPr>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2" name="1 Tabla"/>
          <p:cNvGraphicFramePr>
            <a:graphicFrameLocks noGrp="1"/>
          </p:cNvGraphicFramePr>
          <p:nvPr>
            <p:extLst>
              <p:ext uri="{D42A27DB-BD31-4B8C-83A1-F6EECF244321}">
                <p14:modId xmlns:p14="http://schemas.microsoft.com/office/powerpoint/2010/main" val="510549406"/>
              </p:ext>
            </p:extLst>
          </p:nvPr>
        </p:nvGraphicFramePr>
        <p:xfrm>
          <a:off x="3779911" y="1557338"/>
          <a:ext cx="5184702" cy="4967280"/>
        </p:xfrm>
        <a:graphic>
          <a:graphicData uri="http://schemas.openxmlformats.org/drawingml/2006/table">
            <a:tbl>
              <a:tblPr>
                <a:tableStyleId>{5C22544A-7EE6-4342-B048-85BDC9FD1C3A}</a:tableStyleId>
              </a:tblPr>
              <a:tblGrid>
                <a:gridCol w="536098"/>
                <a:gridCol w="1264103"/>
                <a:gridCol w="2232248"/>
                <a:gridCol w="1152253"/>
              </a:tblGrid>
              <a:tr h="559058">
                <a:tc>
                  <a:txBody>
                    <a:bodyPr/>
                    <a:lstStyle/>
                    <a:p>
                      <a:pPr algn="ctr" fontAlgn="ctr"/>
                      <a:r>
                        <a:rPr lang="en-US" sz="1800" b="1" i="0" u="none" strike="noStrike" noProof="0" dirty="0" smtClean="0">
                          <a:solidFill>
                            <a:srgbClr val="000000"/>
                          </a:solidFill>
                          <a:effectLst/>
                          <a:latin typeface="Calibri"/>
                        </a:rPr>
                        <a:t>#</a:t>
                      </a:r>
                      <a:endParaRPr lang="en-US" sz="1800" b="1" i="0" u="none" strike="noStrike" noProof="0" dirty="0">
                        <a:solidFill>
                          <a:srgbClr val="000000"/>
                        </a:solidFill>
                        <a:effectLst/>
                        <a:latin typeface="Calibri"/>
                      </a:endParaRPr>
                    </a:p>
                  </a:txBody>
                  <a:tcPr marL="9525" marR="9525" marT="9522" marB="0" anchor="ctr"/>
                </a:tc>
                <a:tc>
                  <a:txBody>
                    <a:bodyPr/>
                    <a:lstStyle/>
                    <a:p>
                      <a:pPr algn="ctr" fontAlgn="ctr"/>
                      <a:r>
                        <a:rPr lang="en-US" sz="1800" b="1" i="0" u="none" strike="noStrike" noProof="0" dirty="0" smtClean="0">
                          <a:solidFill>
                            <a:srgbClr val="000000"/>
                          </a:solidFill>
                          <a:effectLst/>
                          <a:latin typeface="Calibri"/>
                        </a:rPr>
                        <a:t>Laboratory</a:t>
                      </a:r>
                      <a:endParaRPr lang="en-US" sz="1800" b="1" i="0" u="none" strike="noStrike" noProof="0" dirty="0">
                        <a:solidFill>
                          <a:srgbClr val="000000"/>
                        </a:solidFill>
                        <a:effectLst/>
                        <a:latin typeface="Calibri"/>
                      </a:endParaRPr>
                    </a:p>
                  </a:txBody>
                  <a:tcPr marL="9525" marR="9525" marT="9522" marB="0" anchor="ctr"/>
                </a:tc>
                <a:tc>
                  <a:txBody>
                    <a:bodyPr/>
                    <a:lstStyle/>
                    <a:p>
                      <a:pPr algn="ctr" fontAlgn="ctr"/>
                      <a:r>
                        <a:rPr lang="en-US" sz="1800" b="1" u="none" strike="noStrike" noProof="0" dirty="0" smtClean="0">
                          <a:effectLst/>
                        </a:rPr>
                        <a:t>Country</a:t>
                      </a:r>
                      <a:endParaRPr lang="en-US" sz="1800" b="1" i="0" u="none" strike="noStrike" noProof="0" dirty="0">
                        <a:solidFill>
                          <a:srgbClr val="000000"/>
                        </a:solidFill>
                        <a:effectLst/>
                        <a:latin typeface="Calibri"/>
                      </a:endParaRPr>
                    </a:p>
                  </a:txBody>
                  <a:tcPr marL="9525" marR="9525" marT="9522" marB="0" anchor="ctr"/>
                </a:tc>
                <a:tc>
                  <a:txBody>
                    <a:bodyPr/>
                    <a:lstStyle/>
                    <a:p>
                      <a:pPr algn="ctr" fontAlgn="ctr"/>
                      <a:r>
                        <a:rPr lang="en-US" sz="1800" b="1" u="none" strike="noStrike" noProof="0" dirty="0" smtClean="0">
                          <a:effectLst/>
                        </a:rPr>
                        <a:t>Is MRA signatory?</a:t>
                      </a:r>
                      <a:endParaRPr lang="en-US" sz="1800" b="1"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1</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FF0000"/>
                          </a:solidFill>
                          <a:effectLst/>
                          <a:latin typeface="Calibri"/>
                        </a:rPr>
                        <a:t>CENAME</a:t>
                      </a:r>
                      <a:endParaRPr lang="en-US" sz="1800" b="0" i="0" u="none" strike="noStrike" noProof="0" dirty="0">
                        <a:solidFill>
                          <a:srgbClr val="FF0000"/>
                        </a:solidFill>
                        <a:effectLst/>
                        <a:latin typeface="Calibri"/>
                      </a:endParaRPr>
                    </a:p>
                  </a:txBody>
                  <a:tcPr marL="9525" marR="9525" marT="9522" marB="0" anchor="ctr"/>
                </a:tc>
                <a:tc>
                  <a:txBody>
                    <a:bodyPr/>
                    <a:lstStyle/>
                    <a:p>
                      <a:pPr algn="ctr" fontAlgn="ctr"/>
                      <a:r>
                        <a:rPr lang="en-US" sz="1800" u="none" strike="noStrike" noProof="0" dirty="0" smtClean="0">
                          <a:solidFill>
                            <a:srgbClr val="FF0000"/>
                          </a:solidFill>
                          <a:effectLst/>
                        </a:rPr>
                        <a:t>Guatemala</a:t>
                      </a:r>
                      <a:endParaRPr lang="en-US" sz="1800" b="0" i="0" u="none" strike="noStrike" noProof="0" dirty="0">
                        <a:solidFill>
                          <a:srgbClr val="FF0000"/>
                        </a:solidFill>
                        <a:effectLst/>
                        <a:latin typeface="Calibri"/>
                      </a:endParaRPr>
                    </a:p>
                  </a:txBody>
                  <a:tcPr marL="9525" marR="9525" marT="9522" marB="0" anchor="ctr"/>
                </a:tc>
                <a:tc>
                  <a:txBody>
                    <a:bodyPr/>
                    <a:lstStyle/>
                    <a:p>
                      <a:pPr algn="ctr" fontAlgn="ctr"/>
                      <a:r>
                        <a:rPr lang="en-US" sz="1800" u="none" strike="noStrike" noProof="0" dirty="0" smtClean="0">
                          <a:solidFill>
                            <a:srgbClr val="FF0000"/>
                          </a:solidFill>
                          <a:effectLst/>
                        </a:rPr>
                        <a:t>No</a:t>
                      </a:r>
                      <a:endParaRPr lang="en-US" sz="1800" b="0" i="0" u="none" strike="noStrike" noProof="0" dirty="0">
                        <a:solidFill>
                          <a:srgbClr val="FF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2</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JBS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Jamaica</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3</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UTE</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Uruguay</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4</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INTN</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Paraguay</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5</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TTBS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Trinidad &amp; Tobago</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6</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SLBS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Saint Lucia</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7</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INN</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Chile</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8</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ABBS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Antigua and Barbuda</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9</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CMEE</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Ecuador</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10</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IBMETRO</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Bolivia</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11</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SKBS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St. Kitts &amp; Nevis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12</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000000"/>
                          </a:solidFill>
                          <a:effectLst/>
                          <a:latin typeface="Calibri"/>
                        </a:rPr>
                        <a:t>GNBS</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Guyana</a:t>
                      </a:r>
                      <a:endParaRPr lang="en-US" sz="1800" b="0" i="0" u="none" strike="noStrike" noProof="0" dirty="0">
                        <a:solidFill>
                          <a:srgbClr val="000000"/>
                        </a:solidFill>
                        <a:effectLst/>
                        <a:latin typeface="Calibri"/>
                      </a:endParaRPr>
                    </a:p>
                  </a:txBody>
                  <a:tcPr marL="9525" marR="9525" marT="9522" marB="0" anchor="ctr"/>
                </a:tc>
                <a:tc>
                  <a:txBody>
                    <a:bodyPr/>
                    <a:lstStyle/>
                    <a:p>
                      <a:pPr algn="ctr" fontAlgn="ctr"/>
                      <a:r>
                        <a:rPr lang="en-US" sz="1800" u="none" strike="noStrike" noProof="0" dirty="0" smtClean="0">
                          <a:effectLst/>
                        </a:rPr>
                        <a:t>Yes</a:t>
                      </a:r>
                      <a:endParaRPr lang="en-US" sz="1800" b="0" i="0" u="none" strike="noStrike" noProof="0" dirty="0">
                        <a:solidFill>
                          <a:srgbClr val="00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13</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FF0000"/>
                          </a:solidFill>
                          <a:effectLst/>
                          <a:latin typeface="Calibri"/>
                        </a:rPr>
                        <a:t>CIM</a:t>
                      </a:r>
                      <a:endParaRPr lang="en-US" sz="1800" b="0" i="0" u="none" strike="noStrike" noProof="0" dirty="0">
                        <a:solidFill>
                          <a:srgbClr val="FF0000"/>
                        </a:solidFill>
                        <a:effectLst/>
                        <a:latin typeface="Calibri"/>
                      </a:endParaRPr>
                    </a:p>
                  </a:txBody>
                  <a:tcPr marL="9525" marR="9525" marT="9522" marB="0" anchor="ctr"/>
                </a:tc>
                <a:tc>
                  <a:txBody>
                    <a:bodyPr/>
                    <a:lstStyle/>
                    <a:p>
                      <a:pPr algn="ctr" fontAlgn="ctr"/>
                      <a:r>
                        <a:rPr lang="en-US" sz="1800" u="none" strike="noStrike" noProof="0" dirty="0" smtClean="0">
                          <a:solidFill>
                            <a:srgbClr val="FF0000"/>
                          </a:solidFill>
                          <a:effectLst/>
                        </a:rPr>
                        <a:t>El Salvador</a:t>
                      </a:r>
                      <a:endParaRPr lang="en-US" sz="1800" b="0" i="0" u="none" strike="noStrike" noProof="0" dirty="0">
                        <a:solidFill>
                          <a:srgbClr val="FF0000"/>
                        </a:solidFill>
                        <a:effectLst/>
                        <a:latin typeface="Calibri"/>
                      </a:endParaRPr>
                    </a:p>
                  </a:txBody>
                  <a:tcPr marL="9525" marR="9525" marT="9522" marB="0" anchor="ctr"/>
                </a:tc>
                <a:tc>
                  <a:txBody>
                    <a:bodyPr/>
                    <a:lstStyle/>
                    <a:p>
                      <a:pPr algn="ctr" fontAlgn="ctr"/>
                      <a:r>
                        <a:rPr lang="en-US" sz="1800" u="none" strike="noStrike" noProof="0" dirty="0" smtClean="0">
                          <a:solidFill>
                            <a:srgbClr val="FF0000"/>
                          </a:solidFill>
                          <a:effectLst/>
                        </a:rPr>
                        <a:t>No</a:t>
                      </a:r>
                      <a:endParaRPr lang="en-US" sz="1800" b="0" i="0" u="none" strike="noStrike" noProof="0" dirty="0">
                        <a:solidFill>
                          <a:srgbClr val="FF0000"/>
                        </a:solidFill>
                        <a:effectLst/>
                        <a:latin typeface="Calibri"/>
                      </a:endParaRPr>
                    </a:p>
                  </a:txBody>
                  <a:tcPr marL="9525" marR="9525" marT="9522" marB="0" anchor="ctr"/>
                </a:tc>
              </a:tr>
              <a:tr h="314873">
                <a:tc>
                  <a:txBody>
                    <a:bodyPr/>
                    <a:lstStyle/>
                    <a:p>
                      <a:pPr algn="ctr" fontAlgn="ctr"/>
                      <a:r>
                        <a:rPr lang="en-US" sz="1800" b="0" i="0" u="none" strike="noStrike" noProof="0" dirty="0" smtClean="0">
                          <a:solidFill>
                            <a:schemeClr val="tx1"/>
                          </a:solidFill>
                          <a:effectLst/>
                          <a:latin typeface="Calibri"/>
                        </a:rPr>
                        <a:t>14</a:t>
                      </a:r>
                      <a:endParaRPr lang="en-US" sz="1800" b="0" i="0" u="none" strike="noStrike" noProof="0" dirty="0">
                        <a:solidFill>
                          <a:schemeClr val="tx1"/>
                        </a:solidFill>
                        <a:effectLst/>
                        <a:latin typeface="Calibri"/>
                      </a:endParaRPr>
                    </a:p>
                  </a:txBody>
                  <a:tcPr marL="9525" marR="9525" marT="9522" marB="0" anchor="ctr"/>
                </a:tc>
                <a:tc>
                  <a:txBody>
                    <a:bodyPr/>
                    <a:lstStyle/>
                    <a:p>
                      <a:pPr algn="ctr" fontAlgn="ctr"/>
                      <a:r>
                        <a:rPr lang="en-US" sz="1800" b="0" i="0" u="none" strike="noStrike" noProof="0" dirty="0" smtClean="0">
                          <a:solidFill>
                            <a:srgbClr val="FF0000"/>
                          </a:solidFill>
                          <a:effectLst/>
                          <a:latin typeface="Calibri"/>
                        </a:rPr>
                        <a:t>INDOCAL</a:t>
                      </a:r>
                      <a:endParaRPr lang="en-US" sz="1800" b="0" i="0" u="none" strike="noStrike" noProof="0" dirty="0">
                        <a:solidFill>
                          <a:srgbClr val="FF0000"/>
                        </a:solidFill>
                        <a:effectLst/>
                        <a:latin typeface="Calibri"/>
                      </a:endParaRPr>
                    </a:p>
                  </a:txBody>
                  <a:tcPr marL="9525" marR="9525" marT="9522" marB="0" anchor="ctr"/>
                </a:tc>
                <a:tc>
                  <a:txBody>
                    <a:bodyPr/>
                    <a:lstStyle/>
                    <a:p>
                      <a:pPr algn="ctr" fontAlgn="ctr"/>
                      <a:r>
                        <a:rPr lang="en-US" sz="1800" u="none" strike="noStrike" noProof="0" dirty="0" smtClean="0">
                          <a:solidFill>
                            <a:srgbClr val="FF0000"/>
                          </a:solidFill>
                          <a:effectLst/>
                        </a:rPr>
                        <a:t>Dominican Republic</a:t>
                      </a:r>
                      <a:endParaRPr lang="en-US" sz="1800" b="0" i="0" u="none" strike="noStrike" noProof="0" dirty="0">
                        <a:solidFill>
                          <a:srgbClr val="FF0000"/>
                        </a:solidFill>
                        <a:effectLst/>
                        <a:latin typeface="Calibri"/>
                      </a:endParaRPr>
                    </a:p>
                  </a:txBody>
                  <a:tcPr marL="9525" marR="9525" marT="9522" marB="0" anchor="ctr"/>
                </a:tc>
                <a:tc>
                  <a:txBody>
                    <a:bodyPr/>
                    <a:lstStyle/>
                    <a:p>
                      <a:pPr algn="ctr" fontAlgn="ctr"/>
                      <a:r>
                        <a:rPr lang="en-US" sz="1800" u="none" strike="noStrike" noProof="0" dirty="0" smtClean="0">
                          <a:solidFill>
                            <a:srgbClr val="FF0000"/>
                          </a:solidFill>
                          <a:effectLst/>
                        </a:rPr>
                        <a:t>No</a:t>
                      </a:r>
                      <a:endParaRPr lang="en-US" sz="1800" b="0" i="0" u="none" strike="noStrike" noProof="0" dirty="0">
                        <a:solidFill>
                          <a:srgbClr val="FF0000"/>
                        </a:solidFill>
                        <a:effectLst/>
                        <a:latin typeface="Calibri"/>
                      </a:endParaRPr>
                    </a:p>
                  </a:txBody>
                  <a:tcPr marL="9525" marR="9525" marT="9522"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Marcador de contenido"/>
          <p:cNvSpPr>
            <a:spLocks noGrp="1"/>
          </p:cNvSpPr>
          <p:nvPr>
            <p:ph idx="1"/>
          </p:nvPr>
        </p:nvSpPr>
        <p:spPr>
          <a:xfrm>
            <a:off x="457200" y="1412875"/>
            <a:ext cx="8229600" cy="1223963"/>
          </a:xfrm>
        </p:spPr>
        <p:txBody>
          <a:bodyPr>
            <a:normAutofit/>
          </a:bodyPr>
          <a:lstStyle/>
          <a:p>
            <a:pPr eaLnBrk="1" hangingPunct="1"/>
            <a:r>
              <a:rPr lang="en-US" altLang="es-PA" sz="2800" dirty="0" smtClean="0"/>
              <a:t>SIM NTP Comparison: A comparison between NTP (Network Time Protocol) servers in SIM.</a:t>
            </a:r>
          </a:p>
          <a:p>
            <a:pPr eaLnBrk="1" hangingPunct="1"/>
            <a:endParaRPr lang="en-US" altLang="es-PA" sz="2800" dirty="0" smtClean="0"/>
          </a:p>
        </p:txBody>
      </p:sp>
      <p:sp>
        <p:nvSpPr>
          <p:cNvPr id="8194" name="1 Título"/>
          <p:cNvSpPr>
            <a:spLocks noGrp="1"/>
          </p:cNvSpPr>
          <p:nvPr>
            <p:ph type="title"/>
          </p:nvPr>
        </p:nvSpPr>
        <p:spPr>
          <a:xfrm>
            <a:off x="1379538" y="274638"/>
            <a:ext cx="7764462" cy="1143000"/>
          </a:xfrm>
        </p:spPr>
        <p:txBody>
          <a:bodyPr/>
          <a:lstStyle/>
          <a:p>
            <a:pPr eaLnBrk="1" hangingPunct="1">
              <a:defRPr/>
            </a:pPr>
            <a:r>
              <a:rPr lang="en-US" altLang="es-PA" dirty="0" smtClean="0">
                <a:effectLst>
                  <a:outerShdw blurRad="38100" dist="38100" dir="2700000" algn="tl">
                    <a:srgbClr val="000000">
                      <a:alpha val="43137"/>
                    </a:srgbClr>
                  </a:outerShdw>
                </a:effectLst>
              </a:rPr>
              <a:t>NTP servers comparison</a:t>
            </a: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79538" cy="908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349500"/>
            <a:ext cx="7186613"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3767</TotalTime>
  <Words>1041</Words>
  <Application>Microsoft Office PowerPoint</Application>
  <PresentationFormat>Transparencia</PresentationFormat>
  <Paragraphs>300</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Report of Activities in SIM and Working Group meeting </vt:lpstr>
      <vt:lpstr>SIM WG meeting</vt:lpstr>
      <vt:lpstr>SIM WG on TF in numbers</vt:lpstr>
      <vt:lpstr>SIM WG on TF in numbers</vt:lpstr>
      <vt:lpstr>MRA comparisons participation</vt:lpstr>
      <vt:lpstr>SIM regional projects</vt:lpstr>
      <vt:lpstr>SIM Time Network and Timescale</vt:lpstr>
      <vt:lpstr>SIM Time Network and Timescale</vt:lpstr>
      <vt:lpstr>NTP servers comparison</vt:lpstr>
      <vt:lpstr>Receiver calibration campaign</vt:lpstr>
      <vt:lpstr>Group webpage</vt:lpstr>
      <vt:lpstr>Trainings in SIM</vt:lpstr>
      <vt:lpstr>Future</vt:lpstr>
      <vt:lpstr>SIM T&amp;F Chair activities</vt:lpstr>
      <vt:lpstr>SIM T&amp;F Chair activities</vt:lpstr>
      <vt:lpstr>Thanks!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Raúl Fernando Solís Betancur</dc:creator>
  <cp:lastModifiedBy>Raul Solis</cp:lastModifiedBy>
  <cp:revision>407</cp:revision>
  <dcterms:created xsi:type="dcterms:W3CDTF">2016-06-20T18:15:58Z</dcterms:created>
  <dcterms:modified xsi:type="dcterms:W3CDTF">2017-10-26T04:15:00Z</dcterms:modified>
</cp:coreProperties>
</file>